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933" r:id="rId2"/>
    <p:sldMasterId id="2147483981" r:id="rId3"/>
  </p:sldMasterIdLst>
  <p:notesMasterIdLst>
    <p:notesMasterId r:id="rId21"/>
  </p:notesMasterIdLst>
  <p:sldIdLst>
    <p:sldId id="314" r:id="rId4"/>
    <p:sldId id="363" r:id="rId5"/>
    <p:sldId id="339" r:id="rId6"/>
    <p:sldId id="340" r:id="rId7"/>
    <p:sldId id="341" r:id="rId8"/>
    <p:sldId id="342" r:id="rId9"/>
    <p:sldId id="343" r:id="rId10"/>
    <p:sldId id="364" r:id="rId11"/>
    <p:sldId id="365" r:id="rId12"/>
    <p:sldId id="366" r:id="rId13"/>
    <p:sldId id="349" r:id="rId14"/>
    <p:sldId id="367" r:id="rId15"/>
    <p:sldId id="350" r:id="rId16"/>
    <p:sldId id="351" r:id="rId17"/>
    <p:sldId id="355" r:id="rId18"/>
    <p:sldId id="360" r:id="rId19"/>
    <p:sldId id="3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CCEC9-6F99-4D81-BD5E-7641023CE705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2BD229C8-286D-4A8A-B00F-6921A35B0B9D}">
      <dgm:prSet phldrT="[Текст]"/>
      <dgm:spPr>
        <a:solidFill>
          <a:srgbClr val="00CC00"/>
        </a:solidFill>
      </dgm:spPr>
      <dgm:t>
        <a:bodyPr/>
        <a:lstStyle/>
        <a:p>
          <a:endParaRPr lang="ru-RU" dirty="0"/>
        </a:p>
      </dgm:t>
    </dgm:pt>
    <dgm:pt modelId="{A5E322CC-C6A2-490C-B8AC-F9E31B362DCC}" type="parTrans" cxnId="{E4CCE639-2C6A-490F-9CBE-2F194C7B050C}">
      <dgm:prSet/>
      <dgm:spPr/>
      <dgm:t>
        <a:bodyPr/>
        <a:lstStyle/>
        <a:p>
          <a:endParaRPr lang="ru-RU"/>
        </a:p>
      </dgm:t>
    </dgm:pt>
    <dgm:pt modelId="{B94A3913-7506-424A-A81B-ED4AEE480061}" type="sibTrans" cxnId="{E4CCE639-2C6A-490F-9CBE-2F194C7B050C}">
      <dgm:prSet/>
      <dgm:spPr/>
      <dgm:t>
        <a:bodyPr/>
        <a:lstStyle/>
        <a:p>
          <a:endParaRPr lang="ru-RU"/>
        </a:p>
      </dgm:t>
    </dgm:pt>
    <dgm:pt modelId="{031CB1AD-18B2-4207-BA5C-6DB28565FA57}">
      <dgm:prSet phldrT="[Текст]"/>
      <dgm:spPr>
        <a:solidFill>
          <a:srgbClr val="00CC00"/>
        </a:solidFill>
      </dgm:spPr>
      <dgm:t>
        <a:bodyPr/>
        <a:lstStyle/>
        <a:p>
          <a:endParaRPr lang="ru-RU" dirty="0"/>
        </a:p>
      </dgm:t>
    </dgm:pt>
    <dgm:pt modelId="{BF4C8BA4-2CD4-4E62-AE19-588BF5A8F9F0}" type="parTrans" cxnId="{803CE3D7-3F99-4542-BEF6-05F8E422BF86}">
      <dgm:prSet/>
      <dgm:spPr/>
      <dgm:t>
        <a:bodyPr/>
        <a:lstStyle/>
        <a:p>
          <a:endParaRPr lang="ru-RU"/>
        </a:p>
      </dgm:t>
    </dgm:pt>
    <dgm:pt modelId="{40063287-66A6-4A2E-947F-2EBEE814B117}" type="sibTrans" cxnId="{803CE3D7-3F99-4542-BEF6-05F8E422BF86}">
      <dgm:prSet/>
      <dgm:spPr/>
      <dgm:t>
        <a:bodyPr/>
        <a:lstStyle/>
        <a:p>
          <a:endParaRPr lang="ru-RU"/>
        </a:p>
      </dgm:t>
    </dgm:pt>
    <dgm:pt modelId="{5262C322-0BA2-4CDD-B00D-3ACBF0CE5225}">
      <dgm:prSet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F610BB40-BB91-476A-A31B-D6C208218BBC}" type="parTrans" cxnId="{E4DCDD8F-DF62-441F-80A5-1A2DB5D15644}">
      <dgm:prSet/>
      <dgm:spPr/>
      <dgm:t>
        <a:bodyPr/>
        <a:lstStyle/>
        <a:p>
          <a:endParaRPr lang="ru-RU"/>
        </a:p>
      </dgm:t>
    </dgm:pt>
    <dgm:pt modelId="{E1EA9D34-1BAA-41BF-B581-3308D7EA4A68}" type="sibTrans" cxnId="{E4DCDD8F-DF62-441F-80A5-1A2DB5D15644}">
      <dgm:prSet/>
      <dgm:spPr/>
      <dgm:t>
        <a:bodyPr/>
        <a:lstStyle/>
        <a:p>
          <a:endParaRPr lang="ru-RU"/>
        </a:p>
      </dgm:t>
    </dgm:pt>
    <dgm:pt modelId="{24F354EB-2BAD-4174-83DE-375E22062FBE}">
      <dgm:prSet/>
      <dgm:spPr>
        <a:solidFill>
          <a:schemeClr val="accent2"/>
        </a:solidFill>
      </dgm:spPr>
      <dgm:t>
        <a:bodyPr/>
        <a:lstStyle/>
        <a:p>
          <a:endParaRPr lang="ru-RU" dirty="0"/>
        </a:p>
      </dgm:t>
    </dgm:pt>
    <dgm:pt modelId="{AFFA5751-0854-4E05-93FE-B7348C6DB6CE}" type="parTrans" cxnId="{8F19D4D4-86C0-459F-AC0C-E107CCB1FC34}">
      <dgm:prSet/>
      <dgm:spPr/>
      <dgm:t>
        <a:bodyPr/>
        <a:lstStyle/>
        <a:p>
          <a:endParaRPr lang="ru-RU"/>
        </a:p>
      </dgm:t>
    </dgm:pt>
    <dgm:pt modelId="{EB836EAF-B4EA-4E85-B663-50934F73045F}" type="sibTrans" cxnId="{8F19D4D4-86C0-459F-AC0C-E107CCB1FC34}">
      <dgm:prSet/>
      <dgm:spPr/>
      <dgm:t>
        <a:bodyPr/>
        <a:lstStyle/>
        <a:p>
          <a:endParaRPr lang="ru-RU"/>
        </a:p>
      </dgm:t>
    </dgm:pt>
    <dgm:pt modelId="{62F20A3B-543E-44D2-B477-DC7B86CC2334}">
      <dgm:prSet/>
      <dgm:spPr>
        <a:solidFill>
          <a:srgbClr val="FF0000"/>
        </a:solidFill>
      </dgm:spPr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186D5629-D6D1-4327-AFB7-65AB0192377D}" type="parTrans" cxnId="{975763E3-816B-4B9C-902E-DB7310C42A1F}">
      <dgm:prSet/>
      <dgm:spPr/>
      <dgm:t>
        <a:bodyPr/>
        <a:lstStyle/>
        <a:p>
          <a:endParaRPr lang="ru-RU"/>
        </a:p>
      </dgm:t>
    </dgm:pt>
    <dgm:pt modelId="{1589611E-AE8F-40F0-966D-EF3A8264B83F}" type="sibTrans" cxnId="{975763E3-816B-4B9C-902E-DB7310C42A1F}">
      <dgm:prSet/>
      <dgm:spPr/>
      <dgm:t>
        <a:bodyPr/>
        <a:lstStyle/>
        <a:p>
          <a:endParaRPr lang="ru-RU"/>
        </a:p>
      </dgm:t>
    </dgm:pt>
    <dgm:pt modelId="{0F9E24E0-BE64-483F-956A-D5A8C95429D6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1D1C6498-EE15-414F-9325-BC0BD7A0BC80}" type="parTrans" cxnId="{D1331A7C-E70F-418C-9849-0997300C6F95}">
      <dgm:prSet/>
      <dgm:spPr/>
      <dgm:t>
        <a:bodyPr/>
        <a:lstStyle/>
        <a:p>
          <a:endParaRPr lang="ru-RU"/>
        </a:p>
      </dgm:t>
    </dgm:pt>
    <dgm:pt modelId="{97F6D10C-7580-4267-B864-9E0E35BA06E5}" type="sibTrans" cxnId="{D1331A7C-E70F-418C-9849-0997300C6F95}">
      <dgm:prSet/>
      <dgm:spPr/>
      <dgm:t>
        <a:bodyPr/>
        <a:lstStyle/>
        <a:p>
          <a:endParaRPr lang="ru-RU"/>
        </a:p>
      </dgm:t>
    </dgm:pt>
    <dgm:pt modelId="{728DCD61-EADC-4904-8980-752516AD91DC}" type="pres">
      <dgm:prSet presAssocID="{976CCEC9-6F99-4D81-BD5E-7641023CE705}" presName="Name0" presStyleCnt="0">
        <dgm:presLayoutVars>
          <dgm:resizeHandles/>
        </dgm:presLayoutVars>
      </dgm:prSet>
      <dgm:spPr/>
    </dgm:pt>
    <dgm:pt modelId="{12BEB554-D15A-4EAB-A7A3-D7ECE28E04F1}" type="pres">
      <dgm:prSet presAssocID="{2BD229C8-286D-4A8A-B00F-6921A35B0B9D}" presName="text" presStyleLbl="node1" presStyleIdx="0" presStyleCnt="6">
        <dgm:presLayoutVars>
          <dgm:bulletEnabled val="1"/>
        </dgm:presLayoutVars>
      </dgm:prSet>
      <dgm:spPr/>
    </dgm:pt>
    <dgm:pt modelId="{B3BEA4CF-6CE3-49B8-89D9-E3F500A50827}" type="pres">
      <dgm:prSet presAssocID="{B94A3913-7506-424A-A81B-ED4AEE480061}" presName="space" presStyleCnt="0"/>
      <dgm:spPr/>
    </dgm:pt>
    <dgm:pt modelId="{A4EAA212-B453-4822-9CC2-E624227E9107}" type="pres">
      <dgm:prSet presAssocID="{031CB1AD-18B2-4207-BA5C-6DB28565FA57}" presName="text" presStyleLbl="node1" presStyleIdx="1" presStyleCnt="6">
        <dgm:presLayoutVars>
          <dgm:bulletEnabled val="1"/>
        </dgm:presLayoutVars>
      </dgm:prSet>
      <dgm:spPr/>
    </dgm:pt>
    <dgm:pt modelId="{437CD0FF-109C-48CB-85D9-317926EDFEC0}" type="pres">
      <dgm:prSet presAssocID="{40063287-66A6-4A2E-947F-2EBEE814B117}" presName="space" presStyleCnt="0"/>
      <dgm:spPr/>
    </dgm:pt>
    <dgm:pt modelId="{8B315BFE-F5D9-4264-972F-2F660B037658}" type="pres">
      <dgm:prSet presAssocID="{5262C322-0BA2-4CDD-B00D-3ACBF0CE5225}" presName="text" presStyleLbl="node1" presStyleIdx="2" presStyleCnt="6">
        <dgm:presLayoutVars>
          <dgm:bulletEnabled val="1"/>
        </dgm:presLayoutVars>
      </dgm:prSet>
      <dgm:spPr/>
    </dgm:pt>
    <dgm:pt modelId="{6DC61519-406F-4CB9-8D71-23C2335C5039}" type="pres">
      <dgm:prSet presAssocID="{E1EA9D34-1BAA-41BF-B581-3308D7EA4A68}" presName="space" presStyleCnt="0"/>
      <dgm:spPr/>
    </dgm:pt>
    <dgm:pt modelId="{2C9E249B-6DB1-4843-8654-BCCFEF7D4830}" type="pres">
      <dgm:prSet presAssocID="{24F354EB-2BAD-4174-83DE-375E22062FBE}" presName="text" presStyleLbl="node1" presStyleIdx="3" presStyleCnt="6">
        <dgm:presLayoutVars>
          <dgm:bulletEnabled val="1"/>
        </dgm:presLayoutVars>
      </dgm:prSet>
      <dgm:spPr/>
    </dgm:pt>
    <dgm:pt modelId="{EF7BB484-1F18-40E9-9BA6-90D1276FF36A}" type="pres">
      <dgm:prSet presAssocID="{EB836EAF-B4EA-4E85-B663-50934F73045F}" presName="space" presStyleCnt="0"/>
      <dgm:spPr/>
    </dgm:pt>
    <dgm:pt modelId="{C1CD11E9-F1D0-4850-9407-BD79FF1778E5}" type="pres">
      <dgm:prSet presAssocID="{62F20A3B-543E-44D2-B477-DC7B86CC2334}" presName="text" presStyleLbl="node1" presStyleIdx="4" presStyleCnt="6">
        <dgm:presLayoutVars>
          <dgm:bulletEnabled val="1"/>
        </dgm:presLayoutVars>
      </dgm:prSet>
      <dgm:spPr/>
    </dgm:pt>
    <dgm:pt modelId="{C17CD6F3-D65A-4894-A832-A292F97C84FF}" type="pres">
      <dgm:prSet presAssocID="{1589611E-AE8F-40F0-966D-EF3A8264B83F}" presName="space" presStyleCnt="0"/>
      <dgm:spPr/>
    </dgm:pt>
    <dgm:pt modelId="{E7E605C7-267E-49E3-B47F-9415E778E584}" type="pres">
      <dgm:prSet presAssocID="{0F9E24E0-BE64-483F-956A-D5A8C95429D6}" presName="text" presStyleLbl="node1" presStyleIdx="5" presStyleCnt="6">
        <dgm:presLayoutVars>
          <dgm:bulletEnabled val="1"/>
        </dgm:presLayoutVars>
      </dgm:prSet>
      <dgm:spPr/>
    </dgm:pt>
  </dgm:ptLst>
  <dgm:cxnLst>
    <dgm:cxn modelId="{BC2F311A-87C0-4021-B9DA-7881EB040AF4}" type="presOf" srcId="{976CCEC9-6F99-4D81-BD5E-7641023CE705}" destId="{728DCD61-EADC-4904-8980-752516AD91DC}" srcOrd="0" destOrd="0" presId="urn:diagrams.loki3.com/VaryingWidthList+Icon"/>
    <dgm:cxn modelId="{E4CCE639-2C6A-490F-9CBE-2F194C7B050C}" srcId="{976CCEC9-6F99-4D81-BD5E-7641023CE705}" destId="{2BD229C8-286D-4A8A-B00F-6921A35B0B9D}" srcOrd="0" destOrd="0" parTransId="{A5E322CC-C6A2-490C-B8AC-F9E31B362DCC}" sibTransId="{B94A3913-7506-424A-A81B-ED4AEE480061}"/>
    <dgm:cxn modelId="{D96FED3C-2562-4086-BC2F-B9A74F7A1204}" type="presOf" srcId="{24F354EB-2BAD-4174-83DE-375E22062FBE}" destId="{2C9E249B-6DB1-4843-8654-BCCFEF7D4830}" srcOrd="0" destOrd="0" presId="urn:diagrams.loki3.com/VaryingWidthList+Icon"/>
    <dgm:cxn modelId="{2A276049-29AB-438F-8FDB-283A8DA8FA43}" type="presOf" srcId="{031CB1AD-18B2-4207-BA5C-6DB28565FA57}" destId="{A4EAA212-B453-4822-9CC2-E624227E9107}" srcOrd="0" destOrd="0" presId="urn:diagrams.loki3.com/VaryingWidthList+Icon"/>
    <dgm:cxn modelId="{B830F352-9262-4AED-B8C5-5EF7B4A3C07F}" type="presOf" srcId="{2BD229C8-286D-4A8A-B00F-6921A35B0B9D}" destId="{12BEB554-D15A-4EAB-A7A3-D7ECE28E04F1}" srcOrd="0" destOrd="0" presId="urn:diagrams.loki3.com/VaryingWidthList+Icon"/>
    <dgm:cxn modelId="{D1331A7C-E70F-418C-9849-0997300C6F95}" srcId="{976CCEC9-6F99-4D81-BD5E-7641023CE705}" destId="{0F9E24E0-BE64-483F-956A-D5A8C95429D6}" srcOrd="5" destOrd="0" parTransId="{1D1C6498-EE15-414F-9325-BC0BD7A0BC80}" sibTransId="{97F6D10C-7580-4267-B864-9E0E35BA06E5}"/>
    <dgm:cxn modelId="{E4DCDD8F-DF62-441F-80A5-1A2DB5D15644}" srcId="{976CCEC9-6F99-4D81-BD5E-7641023CE705}" destId="{5262C322-0BA2-4CDD-B00D-3ACBF0CE5225}" srcOrd="2" destOrd="0" parTransId="{F610BB40-BB91-476A-A31B-D6C208218BBC}" sibTransId="{E1EA9D34-1BAA-41BF-B581-3308D7EA4A68}"/>
    <dgm:cxn modelId="{DEE3BE93-C3EB-427C-82E7-860BDECDBC20}" type="presOf" srcId="{5262C322-0BA2-4CDD-B00D-3ACBF0CE5225}" destId="{8B315BFE-F5D9-4264-972F-2F660B037658}" srcOrd="0" destOrd="0" presId="urn:diagrams.loki3.com/VaryingWidthList+Icon"/>
    <dgm:cxn modelId="{0BC7BDA6-22A8-47E8-9A00-1C098CD79685}" type="presOf" srcId="{0F9E24E0-BE64-483F-956A-D5A8C95429D6}" destId="{E7E605C7-267E-49E3-B47F-9415E778E584}" srcOrd="0" destOrd="0" presId="urn:diagrams.loki3.com/VaryingWidthList+Icon"/>
    <dgm:cxn modelId="{8F19D4D4-86C0-459F-AC0C-E107CCB1FC34}" srcId="{976CCEC9-6F99-4D81-BD5E-7641023CE705}" destId="{24F354EB-2BAD-4174-83DE-375E22062FBE}" srcOrd="3" destOrd="0" parTransId="{AFFA5751-0854-4E05-93FE-B7348C6DB6CE}" sibTransId="{EB836EAF-B4EA-4E85-B663-50934F73045F}"/>
    <dgm:cxn modelId="{803CE3D7-3F99-4542-BEF6-05F8E422BF86}" srcId="{976CCEC9-6F99-4D81-BD5E-7641023CE705}" destId="{031CB1AD-18B2-4207-BA5C-6DB28565FA57}" srcOrd="1" destOrd="0" parTransId="{BF4C8BA4-2CD4-4E62-AE19-588BF5A8F9F0}" sibTransId="{40063287-66A6-4A2E-947F-2EBEE814B117}"/>
    <dgm:cxn modelId="{975763E3-816B-4B9C-902E-DB7310C42A1F}" srcId="{976CCEC9-6F99-4D81-BD5E-7641023CE705}" destId="{62F20A3B-543E-44D2-B477-DC7B86CC2334}" srcOrd="4" destOrd="0" parTransId="{186D5629-D6D1-4327-AFB7-65AB0192377D}" sibTransId="{1589611E-AE8F-40F0-966D-EF3A8264B83F}"/>
    <dgm:cxn modelId="{227191E8-80BE-43C7-BD4A-E7E6DA5C7275}" type="presOf" srcId="{62F20A3B-543E-44D2-B477-DC7B86CC2334}" destId="{C1CD11E9-F1D0-4850-9407-BD79FF1778E5}" srcOrd="0" destOrd="0" presId="urn:diagrams.loki3.com/VaryingWidthList+Icon"/>
    <dgm:cxn modelId="{F2C984AC-2551-46F8-BB39-4BFC5555D66C}" type="presParOf" srcId="{728DCD61-EADC-4904-8980-752516AD91DC}" destId="{12BEB554-D15A-4EAB-A7A3-D7ECE28E04F1}" srcOrd="0" destOrd="0" presId="urn:diagrams.loki3.com/VaryingWidthList+Icon"/>
    <dgm:cxn modelId="{E17C5B28-236C-452F-B18D-5522EF18FC34}" type="presParOf" srcId="{728DCD61-EADC-4904-8980-752516AD91DC}" destId="{B3BEA4CF-6CE3-49B8-89D9-E3F500A50827}" srcOrd="1" destOrd="0" presId="urn:diagrams.loki3.com/VaryingWidthList+Icon"/>
    <dgm:cxn modelId="{36EB45B6-B500-41A0-8C0C-DA9F2E66F26D}" type="presParOf" srcId="{728DCD61-EADC-4904-8980-752516AD91DC}" destId="{A4EAA212-B453-4822-9CC2-E624227E9107}" srcOrd="2" destOrd="0" presId="urn:diagrams.loki3.com/VaryingWidthList+Icon"/>
    <dgm:cxn modelId="{3B25D42E-BAAB-4730-A9BF-AE9FB6EC384A}" type="presParOf" srcId="{728DCD61-EADC-4904-8980-752516AD91DC}" destId="{437CD0FF-109C-48CB-85D9-317926EDFEC0}" srcOrd="3" destOrd="0" presId="urn:diagrams.loki3.com/VaryingWidthList+Icon"/>
    <dgm:cxn modelId="{B4D05289-DC8D-41B9-93C8-135820A769E5}" type="presParOf" srcId="{728DCD61-EADC-4904-8980-752516AD91DC}" destId="{8B315BFE-F5D9-4264-972F-2F660B037658}" srcOrd="4" destOrd="0" presId="urn:diagrams.loki3.com/VaryingWidthList+Icon"/>
    <dgm:cxn modelId="{DCA751F3-8117-4672-AACA-5C6CC17DC2D6}" type="presParOf" srcId="{728DCD61-EADC-4904-8980-752516AD91DC}" destId="{6DC61519-406F-4CB9-8D71-23C2335C5039}" srcOrd="5" destOrd="0" presId="urn:diagrams.loki3.com/VaryingWidthList+Icon"/>
    <dgm:cxn modelId="{0B123DDF-D51C-47A9-8EED-229E44EE637B}" type="presParOf" srcId="{728DCD61-EADC-4904-8980-752516AD91DC}" destId="{2C9E249B-6DB1-4843-8654-BCCFEF7D4830}" srcOrd="6" destOrd="0" presId="urn:diagrams.loki3.com/VaryingWidthList+Icon"/>
    <dgm:cxn modelId="{42D03128-D855-4E1D-97A4-E1D908751FA1}" type="presParOf" srcId="{728DCD61-EADC-4904-8980-752516AD91DC}" destId="{EF7BB484-1F18-40E9-9BA6-90D1276FF36A}" srcOrd="7" destOrd="0" presId="urn:diagrams.loki3.com/VaryingWidthList+Icon"/>
    <dgm:cxn modelId="{E4A74E3A-142A-4FBE-BC02-0ADABE91A650}" type="presParOf" srcId="{728DCD61-EADC-4904-8980-752516AD91DC}" destId="{C1CD11E9-F1D0-4850-9407-BD79FF1778E5}" srcOrd="8" destOrd="0" presId="urn:diagrams.loki3.com/VaryingWidthList+Icon"/>
    <dgm:cxn modelId="{2AFF9C5E-5FE0-4052-B2C0-F2DB953D1B36}" type="presParOf" srcId="{728DCD61-EADC-4904-8980-752516AD91DC}" destId="{C17CD6F3-D65A-4894-A832-A292F97C84FF}" srcOrd="9" destOrd="0" presId="urn:diagrams.loki3.com/VaryingWidthList+Icon"/>
    <dgm:cxn modelId="{1E423DDB-B92B-45EF-8FEE-B6D37290B8BC}" type="presParOf" srcId="{728DCD61-EADC-4904-8980-752516AD91DC}" destId="{E7E605C7-267E-49E3-B47F-9415E778E584}" srcOrd="1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EB554-D15A-4EAB-A7A3-D7ECE28E04F1}">
      <dsp:nvSpPr>
        <dsp:cNvPr id="0" name=""/>
        <dsp:cNvSpPr/>
      </dsp:nvSpPr>
      <dsp:spPr>
        <a:xfrm>
          <a:off x="467707" y="1243"/>
          <a:ext cx="720000" cy="724010"/>
        </a:xfrm>
        <a:prstGeom prst="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467707" y="1243"/>
        <a:ext cx="720000" cy="724010"/>
      </dsp:txXfrm>
    </dsp:sp>
    <dsp:sp modelId="{A4EAA212-B453-4822-9CC2-E624227E9107}">
      <dsp:nvSpPr>
        <dsp:cNvPr id="0" name=""/>
        <dsp:cNvSpPr/>
      </dsp:nvSpPr>
      <dsp:spPr>
        <a:xfrm>
          <a:off x="467707" y="761454"/>
          <a:ext cx="720000" cy="724010"/>
        </a:xfrm>
        <a:prstGeom prst="rect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467707" y="761454"/>
        <a:ext cx="720000" cy="724010"/>
      </dsp:txXfrm>
    </dsp:sp>
    <dsp:sp modelId="{8B315BFE-F5D9-4264-972F-2F660B037658}">
      <dsp:nvSpPr>
        <dsp:cNvPr id="0" name=""/>
        <dsp:cNvSpPr/>
      </dsp:nvSpPr>
      <dsp:spPr>
        <a:xfrm>
          <a:off x="467707" y="1521664"/>
          <a:ext cx="720000" cy="72401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467707" y="1521664"/>
        <a:ext cx="720000" cy="724010"/>
      </dsp:txXfrm>
    </dsp:sp>
    <dsp:sp modelId="{2C9E249B-6DB1-4843-8654-BCCFEF7D4830}">
      <dsp:nvSpPr>
        <dsp:cNvPr id="0" name=""/>
        <dsp:cNvSpPr/>
      </dsp:nvSpPr>
      <dsp:spPr>
        <a:xfrm>
          <a:off x="467707" y="2281875"/>
          <a:ext cx="720000" cy="72401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467707" y="2281875"/>
        <a:ext cx="720000" cy="724010"/>
      </dsp:txXfrm>
    </dsp:sp>
    <dsp:sp modelId="{C1CD11E9-F1D0-4850-9407-BD79FF1778E5}">
      <dsp:nvSpPr>
        <dsp:cNvPr id="0" name=""/>
        <dsp:cNvSpPr/>
      </dsp:nvSpPr>
      <dsp:spPr>
        <a:xfrm>
          <a:off x="467707" y="3042085"/>
          <a:ext cx="720000" cy="72401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>
            <a:solidFill>
              <a:srgbClr val="FF0000"/>
            </a:solidFill>
          </a:endParaRPr>
        </a:p>
      </dsp:txBody>
      <dsp:txXfrm>
        <a:off x="467707" y="3042085"/>
        <a:ext cx="720000" cy="724010"/>
      </dsp:txXfrm>
    </dsp:sp>
    <dsp:sp modelId="{E7E605C7-267E-49E3-B47F-9415E778E584}">
      <dsp:nvSpPr>
        <dsp:cNvPr id="0" name=""/>
        <dsp:cNvSpPr/>
      </dsp:nvSpPr>
      <dsp:spPr>
        <a:xfrm>
          <a:off x="467707" y="3802296"/>
          <a:ext cx="720000" cy="72401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467707" y="3802296"/>
        <a:ext cx="720000" cy="724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0B031-3417-479A-8097-2488F821783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AA34A-62C5-4F3E-A823-160E07504A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5379C-5505-40B0-A9B2-71060EF80399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Text Box 2"/>
          <p:cNvSpPr txBox="1">
            <a:spLocks noChangeArrowheads="1"/>
          </p:cNvSpPr>
          <p:nvPr userDrawn="1"/>
        </p:nvSpPr>
        <p:spPr bwMode="auto">
          <a:xfrm>
            <a:off x="1246188" y="1581150"/>
            <a:ext cx="1597025" cy="3140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79513" y="5013325"/>
            <a:ext cx="7280275" cy="863600"/>
          </a:xfrm>
          <a:effectLst/>
        </p:spPr>
        <p:txBody>
          <a:bodyPr/>
          <a:lstStyle>
            <a:lvl1pPr>
              <a:defRPr sz="3000">
                <a:solidFill>
                  <a:schemeClr val="fol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56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79513" y="6092825"/>
            <a:ext cx="7280275" cy="360363"/>
          </a:xfrm>
        </p:spPr>
        <p:txBody>
          <a:bodyPr anchor="ctr"/>
          <a:lstStyle>
            <a:lvl1pPr marL="0" indent="0">
              <a:buFontTx/>
              <a:buNone/>
              <a:defRPr sz="2200" b="1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15043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127632-3E23-4CDA-B2B3-98C3B133565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891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588"/>
            <a:ext cx="2051050" cy="6083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588"/>
            <a:ext cx="6003925" cy="6083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D5AAA-F0A4-4C03-9584-BF90E8CFE19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0707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827007-615A-497C-9915-B204DF9A972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719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Text Box 2"/>
          <p:cNvSpPr txBox="1">
            <a:spLocks noChangeArrowheads="1"/>
          </p:cNvSpPr>
          <p:nvPr userDrawn="1"/>
        </p:nvSpPr>
        <p:spPr bwMode="auto">
          <a:xfrm>
            <a:off x="1246188" y="1581150"/>
            <a:ext cx="1597025" cy="31400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79513" y="5013325"/>
            <a:ext cx="7280275" cy="863600"/>
          </a:xfrm>
          <a:effectLst/>
        </p:spPr>
        <p:txBody>
          <a:bodyPr/>
          <a:lstStyle>
            <a:lvl1pPr>
              <a:defRPr sz="3000">
                <a:solidFill>
                  <a:schemeClr val="fol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56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79513" y="6092825"/>
            <a:ext cx="7280275" cy="360363"/>
          </a:xfrm>
        </p:spPr>
        <p:txBody>
          <a:bodyPr anchor="ctr"/>
          <a:lstStyle>
            <a:lvl1pPr marL="0" indent="0">
              <a:buFontTx/>
              <a:buNone/>
              <a:defRPr sz="2200" b="1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074406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6FD2FC-E7D5-4AE6-B066-7569BAE0F49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6260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B27A9-2599-4E74-94CB-9CDB670A7F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1545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3F68FC-AA7D-493C-B652-47C4EE70931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9750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DAB9CB-4A51-46CF-B385-30708CCA0D8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0894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F8D89A-FA8A-41C5-8181-8F084820CA6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8250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EC8BF4-ABCF-4CC1-A22E-1B599C49DDD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48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6FD2FC-E7D5-4AE6-B066-7569BAE0F49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54419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554C9-7528-4E06-AA61-309F63CF7B1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7942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9B4C2F-4B83-4E1F-804F-554ACEF2E52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5643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127632-3E23-4CDA-B2B3-98C3B133565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60437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588"/>
            <a:ext cx="2051050" cy="6083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588"/>
            <a:ext cx="6003925" cy="6083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FD5AAA-F0A4-4C03-9584-BF90E8CFE19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98228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9760" t="20378" r="11069" b="63089"/>
          <a:stretch>
            <a:fillRect/>
          </a:stretch>
        </p:blipFill>
        <p:spPr bwMode="auto">
          <a:xfrm>
            <a:off x="11723" y="190501"/>
            <a:ext cx="9132277" cy="18446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l="43388" t="65187" r="11069" b="12440"/>
          <a:stretch>
            <a:fillRect/>
          </a:stretch>
        </p:blipFill>
        <p:spPr bwMode="auto">
          <a:xfrm>
            <a:off x="3864220" y="4676776"/>
            <a:ext cx="5292969" cy="21955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225966756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05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531492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9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519899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05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879242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9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9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91309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05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69378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B27A9-2599-4E74-94CB-9CDB670A7F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83323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29175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779938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85891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057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806620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7" y="274639"/>
            <a:ext cx="603152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090321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293688"/>
            <a:ext cx="1674934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39"/>
            <a:ext cx="7866062" cy="1223963"/>
          </a:xfrm>
          <a:prstGeom prst="rect">
            <a:avLst/>
          </a:prstGeo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341503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03F68FC-AA7D-493C-B652-47C4EE70931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8650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DAB9CB-4A51-46CF-B385-30708CCA0D8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5599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F8D89A-FA8A-41C5-8181-8F084820CA6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1729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EC8BF4-ABCF-4CC1-A22E-1B599C49DDD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7119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0554C9-7528-4E06-AA61-309F63CF7B1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5587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9B4C2F-4B83-4E1F-804F-554ACEF2E52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5281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33.xml"/><Relationship Id="rId19" Type="http://schemas.openxmlformats.org/officeDocument/2006/relationships/hyperlink" Target="http://www.rosatom.ru/" TargetMode="Externa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1.v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88"/>
            <a:ext cx="8207375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72B13-CC3F-4453-B4D6-700DAEBB978C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342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ransition>
    <p:wipe dir="r"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88"/>
            <a:ext cx="8207375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55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72B13-CC3F-4453-B4D6-700DAEBB978C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8550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092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>
    <p:wipe dir="r"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ocuments\1-Работа и Бизнес\РОСАТОМ\ПСР\2-ВОВОЛЕЧЕННОСТЬ ИДЕОЛОГИЯ МОТИВАЦИЯ ЦЕННОСТИ\Бренд ПСР\Логотип - стрелка.bm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1708" y="95250"/>
            <a:ext cx="10228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Rectangle 11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think-cell Slide" r:id="rId18" imgW="0" imgH="0" progId="">
                  <p:embed/>
                </p:oleObj>
              </mc:Choice>
              <mc:Fallback>
                <p:oleObj name="think-cell Slide" r:id="rId18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8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2" name="Text Box 3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4114800" y="6600826"/>
            <a:ext cx="1351332" cy="16927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err="1">
                <a:solidFill>
                  <a:srgbClr val="003274"/>
                </a:solidFill>
                <a:hlinkClick r:id="rId19"/>
              </a:rPr>
              <a:t>www</a:t>
            </a:r>
            <a:r>
              <a:rPr lang="ru-RU" sz="1100" dirty="0">
                <a:solidFill>
                  <a:srgbClr val="003274"/>
                </a:solidFill>
                <a:hlinkClick r:id="rId19"/>
              </a:rPr>
              <a:t>.</a:t>
            </a:r>
            <a:r>
              <a:rPr lang="en-US" sz="1100" dirty="0" err="1">
                <a:solidFill>
                  <a:srgbClr val="003274"/>
                </a:solidFill>
                <a:hlinkClick r:id="rId19"/>
              </a:rPr>
              <a:t>ps</a:t>
            </a:r>
            <a:r>
              <a:rPr lang="en-US" sz="1100" dirty="0">
                <a:solidFill>
                  <a:srgbClr val="003274"/>
                </a:solidFill>
                <a:hlinkClick r:id="rId19"/>
              </a:rPr>
              <a:t>-</a:t>
            </a:r>
            <a:r>
              <a:rPr lang="ru-RU" sz="1100" dirty="0">
                <a:solidFill>
                  <a:srgbClr val="003274"/>
                </a:solidFill>
                <a:hlinkClick r:id="rId19"/>
              </a:rPr>
              <a:t>rosatom.ru</a:t>
            </a:r>
            <a:r>
              <a:rPr lang="ru-RU" sz="1100" dirty="0">
                <a:solidFill>
                  <a:srgbClr val="003274"/>
                </a:solidFill>
              </a:rPr>
              <a:t> </a:t>
            </a:r>
          </a:p>
        </p:txBody>
      </p:sp>
      <p:sp>
        <p:nvSpPr>
          <p:cNvPr id="1030" name="Line 15"/>
          <p:cNvSpPr>
            <a:spLocks noChangeShapeType="1"/>
          </p:cNvSpPr>
          <p:nvPr/>
        </p:nvSpPr>
        <p:spPr bwMode="auto">
          <a:xfrm>
            <a:off x="457200" y="6513513"/>
            <a:ext cx="8229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414142"/>
              </a:solidFill>
            </a:endParaRPr>
          </a:p>
        </p:txBody>
      </p:sp>
      <p:sp>
        <p:nvSpPr>
          <p:cNvPr id="1031" name="Line 16"/>
          <p:cNvSpPr>
            <a:spLocks noChangeShapeType="1"/>
          </p:cNvSpPr>
          <p:nvPr/>
        </p:nvSpPr>
        <p:spPr bwMode="auto">
          <a:xfrm>
            <a:off x="316523" y="958850"/>
            <a:ext cx="8229600" cy="0"/>
          </a:xfrm>
          <a:prstGeom prst="line">
            <a:avLst/>
          </a:prstGeom>
          <a:noFill/>
          <a:ln w="34925">
            <a:solidFill>
              <a:srgbClr val="FFC000"/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414142"/>
              </a:solidFill>
            </a:endParaRPr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546123" y="6673850"/>
            <a:ext cx="175846" cy="13335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B2FEFD62-06D1-4FF0-804A-6E2A5566B577}" type="slidenum">
              <a:rPr lang="ru-RU" sz="900" b="0" smtClean="0">
                <a:solidFill>
                  <a:srgbClr val="414142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900" b="0">
              <a:solidFill>
                <a:srgbClr val="414142"/>
              </a:solidFill>
            </a:endParaRPr>
          </a:p>
        </p:txBody>
      </p:sp>
      <p:pic>
        <p:nvPicPr>
          <p:cNvPr id="1033" name="navigation8" descr="ujkm,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05397" y="106363"/>
            <a:ext cx="88802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56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21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22"/>
        </a:buBlip>
        <a:defRPr sz="16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22"/>
        </a:buBlip>
        <a:defRPr sz="16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17" name="Picture 5" descr="main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0"/>
            <a:ext cx="9139238" cy="4402138"/>
          </a:xfrm>
          <a:prstGeom prst="rect">
            <a:avLst/>
          </a:prstGeom>
          <a:noFill/>
        </p:spPr>
      </p:pic>
      <p:pic>
        <p:nvPicPr>
          <p:cNvPr id="858118" name="Picture 6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60350"/>
            <a:ext cx="1154113" cy="1146175"/>
          </a:xfrm>
          <a:prstGeom prst="rect">
            <a:avLst/>
          </a:prstGeom>
          <a:noFill/>
        </p:spPr>
      </p:pic>
      <p:sp>
        <p:nvSpPr>
          <p:cNvPr id="8581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42523" y="5085184"/>
            <a:ext cx="7454192" cy="142137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ru-RU" sz="2800" dirty="0"/>
              <a:t>Методы преодоления сопротивлений при реализации </a:t>
            </a:r>
            <a:r>
              <a:rPr lang="ru-RU" sz="2800" dirty="0" err="1"/>
              <a:t>лин</a:t>
            </a:r>
            <a:r>
              <a:rPr lang="ru-RU" sz="2800" dirty="0"/>
              <a:t>-изменений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2143511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9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6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1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7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8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3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9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4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5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2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Смысловая развилка № 3</a:t>
            </a:r>
            <a:endParaRPr lang="ru-RU" sz="28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7544" y="2348880"/>
            <a:ext cx="6282055" cy="3276252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41325" indent="-441325" algn="just">
              <a:buFontTx/>
              <a:buNone/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ЛИН «по букве» 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– грамотное целеполагание, планирование ресурсов, воспроизводство лидеров, соблюдение договоренностей, стандартов и сроков. </a:t>
            </a:r>
          </a:p>
          <a:p>
            <a:pPr marL="441325" indent="-441325" algn="just">
              <a:buFontTx/>
              <a:buNone/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ЛИН «по духу» 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– «делай что должен и будь, что будет», действия по внутренним законам, по правде.</a:t>
            </a:r>
          </a:p>
        </p:txBody>
      </p:sp>
      <p:pic>
        <p:nvPicPr>
          <p:cNvPr id="5" name="Picture 2" descr="C:\Documents and Settings\artemiev\Мои документы\М\Остальное\Pics\Картинки\50834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8375" y="2713138"/>
            <a:ext cx="1519456" cy="1791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9111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Вовлекающая формула</a:t>
            </a:r>
            <a:endParaRPr lang="ru-RU" sz="2800" i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60751" y="2065594"/>
            <a:ext cx="7644288" cy="1224136"/>
            <a:chOff x="827584" y="1484784"/>
            <a:chExt cx="6984776" cy="1224136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827584" y="1484784"/>
              <a:ext cx="6984776" cy="1224136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971600" y="1654711"/>
              <a:ext cx="6840760" cy="840818"/>
              <a:chOff x="475581" y="1880752"/>
              <a:chExt cx="6224359" cy="715727"/>
            </a:xfrm>
          </p:grpSpPr>
          <p:sp>
            <p:nvSpPr>
              <p:cNvPr id="7" name="Text Box 27"/>
              <p:cNvSpPr txBox="1">
                <a:spLocks noChangeArrowheads="1"/>
              </p:cNvSpPr>
              <p:nvPr/>
            </p:nvSpPr>
            <p:spPr bwMode="auto">
              <a:xfrm>
                <a:off x="475581" y="1993603"/>
                <a:ext cx="2008187" cy="392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90500" indent="-1905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414142"/>
                    </a:solidFill>
                    <a:cs typeface="Arial" charset="0"/>
                  </a:rPr>
                  <a:t>Простота</a:t>
                </a:r>
                <a:endParaRPr lang="ru-RU" sz="2400" dirty="0">
                  <a:solidFill>
                    <a:srgbClr val="414142"/>
                  </a:solidFill>
                  <a:cs typeface="Arial" charset="0"/>
                </a:endParaRPr>
              </a:p>
            </p:txBody>
          </p:sp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2719853" y="1994201"/>
                <a:ext cx="1637989" cy="392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414142"/>
                    </a:solidFill>
                    <a:cs typeface="Arial" charset="0"/>
                  </a:rPr>
                  <a:t>Честность</a:t>
                </a:r>
                <a:endParaRPr lang="ru-RU" sz="2400" dirty="0">
                  <a:solidFill>
                    <a:srgbClr val="414142"/>
                  </a:solidFill>
                  <a:cs typeface="Arial" charset="0"/>
                </a:endParaRPr>
              </a:p>
            </p:txBody>
          </p:sp>
          <p:sp>
            <p:nvSpPr>
              <p:cNvPr id="9" name="Text Box 30"/>
              <p:cNvSpPr txBox="1">
                <a:spLocks noChangeArrowheads="1"/>
              </p:cNvSpPr>
              <p:nvPr/>
            </p:nvSpPr>
            <p:spPr bwMode="auto">
              <a:xfrm>
                <a:off x="2096462" y="1885279"/>
                <a:ext cx="792163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90500" indent="-1905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4000" b="1" dirty="0">
                    <a:solidFill>
                      <a:srgbClr val="414142"/>
                    </a:solidFill>
                    <a:cs typeface="Arial" charset="0"/>
                  </a:rPr>
                  <a:t>+</a:t>
                </a:r>
                <a:endParaRPr lang="ru-RU" sz="4000" dirty="0">
                  <a:solidFill>
                    <a:srgbClr val="414142"/>
                  </a:solidFill>
                  <a:cs typeface="Arial" charset="0"/>
                </a:endParaRPr>
              </a:p>
            </p:txBody>
          </p:sp>
          <p:sp>
            <p:nvSpPr>
              <p:cNvPr id="10" name="Text Box 28"/>
              <p:cNvSpPr txBox="1">
                <a:spLocks noChangeArrowheads="1"/>
              </p:cNvSpPr>
              <p:nvPr/>
            </p:nvSpPr>
            <p:spPr bwMode="auto">
              <a:xfrm>
                <a:off x="4858079" y="1994201"/>
                <a:ext cx="1841861" cy="392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dirty="0">
                    <a:solidFill>
                      <a:srgbClr val="414142"/>
                    </a:solidFill>
                    <a:cs typeface="Arial" charset="0"/>
                  </a:rPr>
                  <a:t>«Движуха»</a:t>
                </a:r>
                <a:endParaRPr lang="ru-RU" sz="2400" dirty="0">
                  <a:solidFill>
                    <a:srgbClr val="414142"/>
                  </a:solidFill>
                  <a:cs typeface="Arial" charset="0"/>
                </a:endParaRPr>
              </a:p>
            </p:txBody>
          </p:sp>
          <p:sp>
            <p:nvSpPr>
              <p:cNvPr id="11" name="Text Box 30"/>
              <p:cNvSpPr txBox="1">
                <a:spLocks noChangeArrowheads="1"/>
              </p:cNvSpPr>
              <p:nvPr/>
            </p:nvSpPr>
            <p:spPr bwMode="auto">
              <a:xfrm>
                <a:off x="4268404" y="1880752"/>
                <a:ext cx="792163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90500" indent="-19050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4000" b="1" dirty="0">
                    <a:solidFill>
                      <a:srgbClr val="414142"/>
                    </a:solidFill>
                    <a:cs typeface="Arial" charset="0"/>
                  </a:rPr>
                  <a:t>+</a:t>
                </a:r>
                <a:endParaRPr lang="ru-RU" sz="4000" dirty="0">
                  <a:solidFill>
                    <a:srgbClr val="414142"/>
                  </a:solidFill>
                  <a:cs typeface="Arial" charset="0"/>
                </a:endParaRPr>
              </a:p>
            </p:txBody>
          </p:sp>
        </p:grpSp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3210879" y="3909862"/>
            <a:ext cx="3048411" cy="1872208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Адекватность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Думаю=говорю=делаю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Искренность</a:t>
            </a:r>
          </a:p>
          <a:p>
            <a:pPr marL="0" indent="0"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   НО! Нужна отвага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27" y="2970729"/>
            <a:ext cx="784507" cy="72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6393864" y="3906573"/>
            <a:ext cx="21111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fontAlgn="base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fontAlgn="base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892175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Мода!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Приключения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Новизна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    НО! Не тусовка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01" y="2886485"/>
            <a:ext cx="720080" cy="80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98" y="3076339"/>
            <a:ext cx="1224186" cy="43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 bwMode="auto">
          <a:xfrm>
            <a:off x="519733" y="3924610"/>
            <a:ext cx="269114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fontAlgn="base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fontAlgn="base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892175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Ясность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Прогнозируемость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Наглядность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     НО! Не пошлость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71084" y="1052736"/>
            <a:ext cx="662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 eaLnBrk="0" fontAlgn="base" hangingPunct="0">
              <a:spcBef>
                <a:spcPct val="40000"/>
              </a:spcBef>
              <a:spcAft>
                <a:spcPct val="20000"/>
              </a:spcAft>
            </a:pP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Люди подсознательно стремятся к тому, что содержит в себе элементы формулы:</a:t>
            </a:r>
          </a:p>
        </p:txBody>
      </p:sp>
    </p:spTree>
    <p:extLst>
      <p:ext uri="{BB962C8B-B14F-4D97-AF65-F5344CB8AC3E}">
        <p14:creationId xmlns:p14="http://schemas.microsoft.com/office/powerpoint/2010/main" val="1840549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Методы преодоления сопротивления:</a:t>
            </a:r>
            <a:br>
              <a:rPr lang="ru-RU" dirty="0"/>
            </a:br>
            <a:r>
              <a:rPr lang="ru-RU" sz="2000" i="1" dirty="0"/>
              <a:t>1. Снижай «боль изменений»</a:t>
            </a:r>
            <a:endParaRPr lang="ru-RU" i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3968" y="1629088"/>
            <a:ext cx="6556304" cy="3109149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Быстрая хирургия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: минимизация времени острой боли, решительность.</a:t>
            </a:r>
          </a:p>
          <a:p>
            <a:pPr algn="just"/>
            <a:r>
              <a:rPr lang="ru-RU" sz="2400" dirty="0">
                <a:latin typeface="Calibri" pitchFamily="34" charset="0"/>
                <a:cs typeface="Calibri" pitchFamily="34" charset="0"/>
              </a:rPr>
              <a:t>Снижение остроты боли: </a:t>
            </a: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анестезия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 в виде поддержки, снижение страха.</a:t>
            </a: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Компенсация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боли: «после операции боль пройдет», «терпи казак – атаманом будешь».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240730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Нет боли</a:t>
            </a:r>
            <a:r>
              <a:rPr kumimoji="0" lang="ru-RU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– нет достижений!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35" y="2132856"/>
            <a:ext cx="1729374" cy="172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9288865-C3E5-4573-8354-ED49AF47E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09" y="4509120"/>
            <a:ext cx="1833982" cy="166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296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Методы преодоления сопротивления:</a:t>
            </a:r>
            <a:br>
              <a:rPr lang="ru-RU" dirty="0"/>
            </a:br>
            <a:r>
              <a:rPr lang="ru-RU" sz="2000" i="1" dirty="0"/>
              <a:t>2. Верь в то, что ты делаешь</a:t>
            </a:r>
            <a:endParaRPr lang="ru-RU" i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2108" y="2204864"/>
            <a:ext cx="6389610" cy="2647501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ru-RU" sz="2400" dirty="0">
                <a:latin typeface="Calibri" pitchFamily="34" charset="0"/>
                <a:cs typeface="Calibri" pitchFamily="34" charset="0"/>
              </a:rPr>
              <a:t>«Сапожник в сапогах». Сам живу по принципам, которые продвигаю </a:t>
            </a:r>
          </a:p>
          <a:p>
            <a:pPr algn="just"/>
            <a:r>
              <a:rPr lang="ru-RU" sz="2400" dirty="0">
                <a:latin typeface="Calibri" pitchFamily="34" charset="0"/>
                <a:cs typeface="Calibri" pitchFamily="34" charset="0"/>
              </a:rPr>
              <a:t>Ваша «вовлекающая сила» – продукт веры, а не харизмы</a:t>
            </a:r>
          </a:p>
          <a:p>
            <a:pPr algn="just"/>
            <a:r>
              <a:rPr lang="ru-RU" sz="2400" dirty="0">
                <a:latin typeface="Calibri" pitchFamily="34" charset="0"/>
                <a:cs typeface="Calibri" pitchFamily="34" charset="0"/>
              </a:rPr>
              <a:t>Вера укрепляется и проверяется делами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65387"/>
            <a:ext cx="1602509" cy="21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44D03D-B2F5-42D8-A755-86FC6BDA622A}"/>
              </a:ext>
            </a:extLst>
          </p:cNvPr>
          <p:cNvSpPr txBox="1"/>
          <p:nvPr/>
        </p:nvSpPr>
        <p:spPr>
          <a:xfrm>
            <a:off x="2339752" y="537321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Не делайте то, во что вы не верите!</a:t>
            </a:r>
          </a:p>
        </p:txBody>
      </p:sp>
    </p:spTree>
    <p:extLst>
      <p:ext uri="{BB962C8B-B14F-4D97-AF65-F5344CB8AC3E}">
        <p14:creationId xmlns:p14="http://schemas.microsoft.com/office/powerpoint/2010/main" val="1840549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Методы преодоления сопротивления:</a:t>
            </a:r>
            <a:br>
              <a:rPr lang="ru-RU" dirty="0"/>
            </a:br>
            <a:r>
              <a:rPr lang="ru-RU" sz="2000" i="1" dirty="0"/>
              <a:t>3. Сумей обрисовать личную перспективу</a:t>
            </a:r>
            <a:endParaRPr lang="ru-RU" sz="2800" i="1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86854" y="1340768"/>
            <a:ext cx="5957354" cy="1663032"/>
          </a:xfrm>
          <a:prstGeom prst="rect">
            <a:avLst/>
          </a:prstGeom>
        </p:spPr>
        <p:txBody>
          <a:bodyPr>
            <a:normAutofit/>
          </a:bodyPr>
          <a:lstStyle>
            <a:lvl1pPr marL="358775" indent="-358775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442913" algn="just">
              <a:buFontTx/>
              <a:buNone/>
            </a:pPr>
            <a:r>
              <a:rPr lang="ru-RU" altLang="ja-JP" sz="2400" dirty="0">
                <a:latin typeface="Calibri" pitchFamily="34" charset="0"/>
                <a:cs typeface="Calibri" pitchFamily="34" charset="0"/>
              </a:rPr>
              <a:t>Уметь отвечать на вопрос: «зачем </a:t>
            </a:r>
            <a:r>
              <a:rPr lang="ru-RU" altLang="ja-JP" sz="2400" u="sng" dirty="0">
                <a:latin typeface="Calibri" pitchFamily="34" charset="0"/>
                <a:cs typeface="Calibri" pitchFamily="34" charset="0"/>
              </a:rPr>
              <a:t>мне</a:t>
            </a:r>
            <a:r>
              <a:rPr lang="ru-RU" altLang="ja-JP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altLang="ja-JP" sz="2400" dirty="0" err="1">
                <a:latin typeface="Calibri" pitchFamily="34" charset="0"/>
                <a:cs typeface="Calibri" pitchFamily="34" charset="0"/>
              </a:rPr>
              <a:t>лин</a:t>
            </a:r>
            <a:r>
              <a:rPr lang="ru-RU" altLang="ja-JP" sz="2400" dirty="0">
                <a:latin typeface="Calibri" pitchFamily="34" charset="0"/>
                <a:cs typeface="Calibri" pitchFamily="34" charset="0"/>
              </a:rPr>
              <a:t>-изменения?».  Врать нельзя, важно показать </a:t>
            </a:r>
            <a:r>
              <a:rPr lang="ru-RU" altLang="ja-JP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притягательность</a:t>
            </a:r>
            <a:r>
              <a:rPr lang="ru-RU" altLang="ja-JP" sz="2400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altLang="ja-JP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правдоподобность</a:t>
            </a:r>
            <a:r>
              <a:rPr lang="ru-RU" altLang="ja-JP" sz="2400" dirty="0">
                <a:latin typeface="Calibri" pitchFamily="34" charset="0"/>
                <a:cs typeface="Calibri" pitchFamily="34" charset="0"/>
              </a:rPr>
              <a:t> личной перспективы.</a:t>
            </a:r>
            <a:endParaRPr lang="ru-RU" altLang="ja-JP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C:\Documents and Settings\artemiev\Мои документы\М\Остальное\Pics\Картинки\1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6494" y="1807493"/>
            <a:ext cx="1892528" cy="1310476"/>
          </a:xfrm>
          <a:prstGeom prst="rect">
            <a:avLst/>
          </a:prstGeom>
          <a:noFill/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17259" y="3140968"/>
            <a:ext cx="4896544" cy="237626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ПСР-проект позволит:</a:t>
            </a:r>
          </a:p>
          <a:p>
            <a:pPr marL="441325" lvl="1" indent="-349250" algn="just">
              <a:buFont typeface="Wingdings" pitchFamily="2" charset="2"/>
              <a:buChar char="Ø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Решить проблемы процесса </a:t>
            </a:r>
          </a:p>
          <a:p>
            <a:pPr marL="441325" lvl="1" indent="-349250" algn="just">
              <a:buFont typeface="Wingdings" pitchFamily="2" charset="2"/>
              <a:buChar char="Ø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Прославиться</a:t>
            </a:r>
          </a:p>
          <a:p>
            <a:pPr marL="441325" lvl="1" indent="-349250" algn="just">
              <a:buFont typeface="Wingdings" pitchFamily="2" charset="2"/>
              <a:buChar char="Ø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Обучиться навыкам улучшения</a:t>
            </a:r>
          </a:p>
          <a:p>
            <a:pPr marL="441325" lvl="1" indent="-349250" algn="just">
              <a:buFont typeface="Wingdings" pitchFamily="2" charset="2"/>
              <a:buChar char="Ø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Перестать скучать</a:t>
            </a:r>
          </a:p>
          <a:p>
            <a:pPr marL="441325" lvl="1" indent="-349250" algn="just">
              <a:buFont typeface="Wingdings" pitchFamily="2" charset="2"/>
              <a:buChar char="Ø"/>
            </a:pPr>
            <a:r>
              <a:rPr lang="ru-RU" sz="2000" dirty="0"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Стать другим</a:t>
            </a:r>
          </a:p>
          <a:p>
            <a:pPr lvl="1"/>
            <a:endParaRPr lang="ru-RU" sz="2000" dirty="0"/>
          </a:p>
        </p:txBody>
      </p:sp>
      <p:pic>
        <p:nvPicPr>
          <p:cNvPr id="10" name="Picture 3" descr="C:\Documents and Settings\artemiev\Мои документы\М\Остальное\Pics\Картинки\1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6168" y="3315910"/>
            <a:ext cx="1353180" cy="937006"/>
          </a:xfrm>
          <a:prstGeom prst="rect">
            <a:avLst/>
          </a:prstGeom>
          <a:noFill/>
        </p:spPr>
      </p:pic>
      <p:pic>
        <p:nvPicPr>
          <p:cNvPr id="11" name="Picture 3" descr="C:\Documents and Settings\artemiev\Мои документы\М\Остальное\Pics\Картинки\1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421" y="4443517"/>
            <a:ext cx="788673" cy="54611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06140" y="5707833"/>
            <a:ext cx="7866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ЛИН-проект это на 80% коммуникационная задача!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49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Методы преодоления сопротивления:</a:t>
            </a:r>
            <a:br>
              <a:rPr lang="ru-RU" dirty="0"/>
            </a:br>
            <a:r>
              <a:rPr lang="ru-RU" sz="2000" i="1" dirty="0"/>
              <a:t>4. Умей разъяснить</a:t>
            </a:r>
            <a:endParaRPr lang="ru-RU" sz="2800" i="1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126906" y="2912463"/>
            <a:ext cx="6869028" cy="1552573"/>
            <a:chOff x="504" y="1514"/>
            <a:chExt cx="4861" cy="1203"/>
          </a:xfrm>
        </p:grpSpPr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1830" y="1782"/>
              <a:ext cx="825" cy="765"/>
            </a:xfrm>
            <a:custGeom>
              <a:avLst/>
              <a:gdLst>
                <a:gd name="T0" fmla="*/ 1073664 w 2130"/>
                <a:gd name="T1" fmla="*/ 2893393 h 2624"/>
                <a:gd name="T2" fmla="*/ 893565 w 2130"/>
                <a:gd name="T3" fmla="*/ 2787456 h 2624"/>
                <a:gd name="T4" fmla="*/ 564539 w 2130"/>
                <a:gd name="T5" fmla="*/ 2600964 h 2624"/>
                <a:gd name="T6" fmla="*/ 152391 w 2130"/>
                <a:gd name="T7" fmla="*/ 2480682 h 2624"/>
                <a:gd name="T8" fmla="*/ 173172 w 2130"/>
                <a:gd name="T9" fmla="*/ 2294189 h 2624"/>
                <a:gd name="T10" fmla="*/ 317481 w 2130"/>
                <a:gd name="T11" fmla="*/ 1988518 h 2624"/>
                <a:gd name="T12" fmla="*/ 40407 w 2130"/>
                <a:gd name="T13" fmla="*/ 1531666 h 2624"/>
                <a:gd name="T14" fmla="*/ 9236 w 2130"/>
                <a:gd name="T15" fmla="*/ 1224892 h 2624"/>
                <a:gd name="T16" fmla="*/ 9236 w 2130"/>
                <a:gd name="T17" fmla="*/ 862942 h 2624"/>
                <a:gd name="T18" fmla="*/ 317481 w 2130"/>
                <a:gd name="T19" fmla="*/ 300154 h 2624"/>
                <a:gd name="T20" fmla="*/ 428311 w 2130"/>
                <a:gd name="T21" fmla="*/ 210770 h 2624"/>
                <a:gd name="T22" fmla="*/ 698459 w 2130"/>
                <a:gd name="T23" fmla="*/ 88280 h 2624"/>
                <a:gd name="T24" fmla="*/ 1297633 w 2130"/>
                <a:gd name="T25" fmla="*/ 0 h 2624"/>
                <a:gd name="T26" fmla="*/ 1613959 w 2130"/>
                <a:gd name="T27" fmla="*/ 35312 h 2624"/>
                <a:gd name="T28" fmla="*/ 1840237 w 2130"/>
                <a:gd name="T29" fmla="*/ 136835 h 2624"/>
                <a:gd name="T30" fmla="*/ 2005327 w 2130"/>
                <a:gd name="T31" fmla="*/ 186493 h 2624"/>
                <a:gd name="T32" fmla="*/ 2149637 w 2130"/>
                <a:gd name="T33" fmla="*/ 441402 h 2624"/>
                <a:gd name="T34" fmla="*/ 2232759 w 2130"/>
                <a:gd name="T35" fmla="*/ 704037 h 2624"/>
                <a:gd name="T36" fmla="*/ 2282401 w 2130"/>
                <a:gd name="T37" fmla="*/ 802249 h 2624"/>
                <a:gd name="T38" fmla="*/ 2334353 w 2130"/>
                <a:gd name="T39" fmla="*/ 885012 h 2624"/>
                <a:gd name="T40" fmla="*/ 2293946 w 2130"/>
                <a:gd name="T41" fmla="*/ 1037296 h 2624"/>
                <a:gd name="T42" fmla="*/ 2252385 w 2130"/>
                <a:gd name="T43" fmla="*/ 1135508 h 2624"/>
                <a:gd name="T44" fmla="*/ 2386305 w 2130"/>
                <a:gd name="T45" fmla="*/ 1370555 h 2624"/>
                <a:gd name="T46" fmla="*/ 2459037 w 2130"/>
                <a:gd name="T47" fmla="*/ 1561461 h 2624"/>
                <a:gd name="T48" fmla="*/ 2355134 w 2130"/>
                <a:gd name="T49" fmla="*/ 1626568 h 2624"/>
                <a:gd name="T50" fmla="*/ 2252385 w 2130"/>
                <a:gd name="T51" fmla="*/ 1685054 h 2624"/>
                <a:gd name="T52" fmla="*/ 2218905 w 2130"/>
                <a:gd name="T53" fmla="*/ 1846166 h 2624"/>
                <a:gd name="T54" fmla="*/ 2208515 w 2130"/>
                <a:gd name="T55" fmla="*/ 1927825 h 2624"/>
                <a:gd name="T56" fmla="*/ 2191198 w 2130"/>
                <a:gd name="T57" fmla="*/ 1945481 h 2624"/>
                <a:gd name="T58" fmla="*/ 2183116 w 2130"/>
                <a:gd name="T59" fmla="*/ 2012795 h 2624"/>
                <a:gd name="T60" fmla="*/ 2105766 w 2130"/>
                <a:gd name="T61" fmla="*/ 2064660 h 2624"/>
                <a:gd name="T62" fmla="*/ 2098840 w 2130"/>
                <a:gd name="T63" fmla="*/ 2220254 h 2624"/>
                <a:gd name="T64" fmla="*/ 2063051 w 2130"/>
                <a:gd name="T65" fmla="*/ 2301914 h 2624"/>
                <a:gd name="T66" fmla="*/ 1973002 w 2130"/>
                <a:gd name="T67" fmla="*/ 2395712 h 2624"/>
                <a:gd name="T68" fmla="*/ 1825229 w 2130"/>
                <a:gd name="T69" fmla="*/ 2414472 h 2624"/>
                <a:gd name="T70" fmla="*/ 1702854 w 2130"/>
                <a:gd name="T71" fmla="*/ 2367021 h 2624"/>
                <a:gd name="T72" fmla="*/ 1473113 w 2130"/>
                <a:gd name="T73" fmla="*/ 2277637 h 2624"/>
                <a:gd name="T74" fmla="*/ 1394609 w 2130"/>
                <a:gd name="T75" fmla="*/ 2374745 h 2624"/>
                <a:gd name="T76" fmla="*/ 1347275 w 2130"/>
                <a:gd name="T77" fmla="*/ 2483992 h 2624"/>
                <a:gd name="T78" fmla="*/ 1264153 w 2130"/>
                <a:gd name="T79" fmla="*/ 2735592 h 2624"/>
                <a:gd name="T80" fmla="*/ 1199502 w 2130"/>
                <a:gd name="T81" fmla="*/ 2845942 h 2624"/>
                <a:gd name="T82" fmla="*/ 1185648 w 2130"/>
                <a:gd name="T83" fmla="*/ 2862495 h 2624"/>
                <a:gd name="T84" fmla="*/ 1172949 w 2130"/>
                <a:gd name="T85" fmla="*/ 2871323 h 26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30"/>
                <a:gd name="T130" fmla="*/ 0 h 2624"/>
                <a:gd name="T131" fmla="*/ 2130 w 2130"/>
                <a:gd name="T132" fmla="*/ 2624 h 26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30" h="2624">
                  <a:moveTo>
                    <a:pt x="968" y="2624"/>
                  </a:moveTo>
                  <a:lnTo>
                    <a:pt x="930" y="2622"/>
                  </a:lnTo>
                  <a:lnTo>
                    <a:pt x="881" y="2617"/>
                  </a:lnTo>
                  <a:lnTo>
                    <a:pt x="774" y="2526"/>
                  </a:lnTo>
                  <a:lnTo>
                    <a:pt x="668" y="2470"/>
                  </a:lnTo>
                  <a:lnTo>
                    <a:pt x="489" y="2357"/>
                  </a:lnTo>
                  <a:lnTo>
                    <a:pt x="258" y="2265"/>
                  </a:lnTo>
                  <a:lnTo>
                    <a:pt x="132" y="2248"/>
                  </a:lnTo>
                  <a:lnTo>
                    <a:pt x="112" y="2148"/>
                  </a:lnTo>
                  <a:lnTo>
                    <a:pt x="150" y="2079"/>
                  </a:lnTo>
                  <a:lnTo>
                    <a:pt x="195" y="1918"/>
                  </a:lnTo>
                  <a:lnTo>
                    <a:pt x="275" y="1802"/>
                  </a:lnTo>
                  <a:lnTo>
                    <a:pt x="72" y="1483"/>
                  </a:lnTo>
                  <a:lnTo>
                    <a:pt x="35" y="1388"/>
                  </a:lnTo>
                  <a:lnTo>
                    <a:pt x="25" y="1264"/>
                  </a:lnTo>
                  <a:lnTo>
                    <a:pt x="8" y="1110"/>
                  </a:lnTo>
                  <a:lnTo>
                    <a:pt x="0" y="994"/>
                  </a:lnTo>
                  <a:lnTo>
                    <a:pt x="8" y="782"/>
                  </a:lnTo>
                  <a:lnTo>
                    <a:pt x="98" y="533"/>
                  </a:lnTo>
                  <a:lnTo>
                    <a:pt x="275" y="272"/>
                  </a:lnTo>
                  <a:lnTo>
                    <a:pt x="326" y="210"/>
                  </a:lnTo>
                  <a:lnTo>
                    <a:pt x="371" y="191"/>
                  </a:lnTo>
                  <a:lnTo>
                    <a:pt x="428" y="169"/>
                  </a:lnTo>
                  <a:lnTo>
                    <a:pt x="605" y="80"/>
                  </a:lnTo>
                  <a:lnTo>
                    <a:pt x="704" y="53"/>
                  </a:lnTo>
                  <a:lnTo>
                    <a:pt x="1124" y="0"/>
                  </a:lnTo>
                  <a:lnTo>
                    <a:pt x="1336" y="32"/>
                  </a:lnTo>
                  <a:lnTo>
                    <a:pt x="1398" y="32"/>
                  </a:lnTo>
                  <a:lnTo>
                    <a:pt x="1505" y="76"/>
                  </a:lnTo>
                  <a:lnTo>
                    <a:pt x="1594" y="124"/>
                  </a:lnTo>
                  <a:lnTo>
                    <a:pt x="1675" y="122"/>
                  </a:lnTo>
                  <a:lnTo>
                    <a:pt x="1737" y="169"/>
                  </a:lnTo>
                  <a:lnTo>
                    <a:pt x="1790" y="282"/>
                  </a:lnTo>
                  <a:lnTo>
                    <a:pt x="1862" y="400"/>
                  </a:lnTo>
                  <a:lnTo>
                    <a:pt x="1907" y="558"/>
                  </a:lnTo>
                  <a:lnTo>
                    <a:pt x="1934" y="638"/>
                  </a:lnTo>
                  <a:lnTo>
                    <a:pt x="1951" y="674"/>
                  </a:lnTo>
                  <a:lnTo>
                    <a:pt x="1977" y="727"/>
                  </a:lnTo>
                  <a:lnTo>
                    <a:pt x="2004" y="762"/>
                  </a:lnTo>
                  <a:lnTo>
                    <a:pt x="2022" y="802"/>
                  </a:lnTo>
                  <a:lnTo>
                    <a:pt x="2032" y="863"/>
                  </a:lnTo>
                  <a:lnTo>
                    <a:pt x="1987" y="940"/>
                  </a:lnTo>
                  <a:lnTo>
                    <a:pt x="1969" y="995"/>
                  </a:lnTo>
                  <a:lnTo>
                    <a:pt x="1951" y="1029"/>
                  </a:lnTo>
                  <a:lnTo>
                    <a:pt x="2004" y="1117"/>
                  </a:lnTo>
                  <a:lnTo>
                    <a:pt x="2067" y="1242"/>
                  </a:lnTo>
                  <a:lnTo>
                    <a:pt x="2120" y="1339"/>
                  </a:lnTo>
                  <a:lnTo>
                    <a:pt x="2130" y="1415"/>
                  </a:lnTo>
                  <a:lnTo>
                    <a:pt x="2100" y="1458"/>
                  </a:lnTo>
                  <a:lnTo>
                    <a:pt x="2040" y="1474"/>
                  </a:lnTo>
                  <a:lnTo>
                    <a:pt x="1977" y="1483"/>
                  </a:lnTo>
                  <a:lnTo>
                    <a:pt x="1951" y="1527"/>
                  </a:lnTo>
                  <a:lnTo>
                    <a:pt x="1929" y="1632"/>
                  </a:lnTo>
                  <a:lnTo>
                    <a:pt x="1922" y="1673"/>
                  </a:lnTo>
                  <a:lnTo>
                    <a:pt x="1934" y="1708"/>
                  </a:lnTo>
                  <a:lnTo>
                    <a:pt x="1913" y="1747"/>
                  </a:lnTo>
                  <a:lnTo>
                    <a:pt x="1876" y="1746"/>
                  </a:lnTo>
                  <a:lnTo>
                    <a:pt x="1898" y="1763"/>
                  </a:lnTo>
                  <a:lnTo>
                    <a:pt x="1915" y="1798"/>
                  </a:lnTo>
                  <a:lnTo>
                    <a:pt x="1891" y="1824"/>
                  </a:lnTo>
                  <a:lnTo>
                    <a:pt x="1837" y="1841"/>
                  </a:lnTo>
                  <a:lnTo>
                    <a:pt x="1824" y="1871"/>
                  </a:lnTo>
                  <a:lnTo>
                    <a:pt x="1824" y="1969"/>
                  </a:lnTo>
                  <a:lnTo>
                    <a:pt x="1818" y="2012"/>
                  </a:lnTo>
                  <a:lnTo>
                    <a:pt x="1805" y="2047"/>
                  </a:lnTo>
                  <a:lnTo>
                    <a:pt x="1787" y="2086"/>
                  </a:lnTo>
                  <a:lnTo>
                    <a:pt x="1767" y="2137"/>
                  </a:lnTo>
                  <a:lnTo>
                    <a:pt x="1709" y="2171"/>
                  </a:lnTo>
                  <a:lnTo>
                    <a:pt x="1642" y="2186"/>
                  </a:lnTo>
                  <a:lnTo>
                    <a:pt x="1581" y="2188"/>
                  </a:lnTo>
                  <a:lnTo>
                    <a:pt x="1529" y="2169"/>
                  </a:lnTo>
                  <a:lnTo>
                    <a:pt x="1475" y="2145"/>
                  </a:lnTo>
                  <a:lnTo>
                    <a:pt x="1375" y="2080"/>
                  </a:lnTo>
                  <a:lnTo>
                    <a:pt x="1276" y="2064"/>
                  </a:lnTo>
                  <a:lnTo>
                    <a:pt x="1228" y="2100"/>
                  </a:lnTo>
                  <a:lnTo>
                    <a:pt x="1208" y="2152"/>
                  </a:lnTo>
                  <a:lnTo>
                    <a:pt x="1188" y="2196"/>
                  </a:lnTo>
                  <a:lnTo>
                    <a:pt x="1167" y="2251"/>
                  </a:lnTo>
                  <a:lnTo>
                    <a:pt x="1147" y="2344"/>
                  </a:lnTo>
                  <a:lnTo>
                    <a:pt x="1095" y="2479"/>
                  </a:lnTo>
                  <a:lnTo>
                    <a:pt x="1059" y="2551"/>
                  </a:lnTo>
                  <a:lnTo>
                    <a:pt x="1039" y="2579"/>
                  </a:lnTo>
                  <a:lnTo>
                    <a:pt x="1030" y="2592"/>
                  </a:lnTo>
                  <a:lnTo>
                    <a:pt x="1027" y="2594"/>
                  </a:lnTo>
                  <a:lnTo>
                    <a:pt x="1025" y="2599"/>
                  </a:lnTo>
                  <a:lnTo>
                    <a:pt x="1016" y="2602"/>
                  </a:lnTo>
                  <a:lnTo>
                    <a:pt x="968" y="2624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8" name="Freeform 3"/>
            <p:cNvSpPr>
              <a:spLocks/>
            </p:cNvSpPr>
            <p:nvPr/>
          </p:nvSpPr>
          <p:spPr bwMode="auto">
            <a:xfrm flipH="1">
              <a:off x="3316" y="1782"/>
              <a:ext cx="826" cy="765"/>
            </a:xfrm>
            <a:custGeom>
              <a:avLst/>
              <a:gdLst>
                <a:gd name="T0" fmla="*/ 1073664 w 2130"/>
                <a:gd name="T1" fmla="*/ 2893393 h 2624"/>
                <a:gd name="T2" fmla="*/ 893566 w 2130"/>
                <a:gd name="T3" fmla="*/ 2787456 h 2624"/>
                <a:gd name="T4" fmla="*/ 564540 w 2130"/>
                <a:gd name="T5" fmla="*/ 2600964 h 2624"/>
                <a:gd name="T6" fmla="*/ 152391 w 2130"/>
                <a:gd name="T7" fmla="*/ 2480682 h 2624"/>
                <a:gd name="T8" fmla="*/ 173172 w 2130"/>
                <a:gd name="T9" fmla="*/ 2294189 h 2624"/>
                <a:gd name="T10" fmla="*/ 317481 w 2130"/>
                <a:gd name="T11" fmla="*/ 1988518 h 2624"/>
                <a:gd name="T12" fmla="*/ 40407 w 2130"/>
                <a:gd name="T13" fmla="*/ 1531666 h 2624"/>
                <a:gd name="T14" fmla="*/ 9236 w 2130"/>
                <a:gd name="T15" fmla="*/ 1224892 h 2624"/>
                <a:gd name="T16" fmla="*/ 9236 w 2130"/>
                <a:gd name="T17" fmla="*/ 862942 h 2624"/>
                <a:gd name="T18" fmla="*/ 317481 w 2130"/>
                <a:gd name="T19" fmla="*/ 300154 h 2624"/>
                <a:gd name="T20" fmla="*/ 428311 w 2130"/>
                <a:gd name="T21" fmla="*/ 210770 h 2624"/>
                <a:gd name="T22" fmla="*/ 698459 w 2130"/>
                <a:gd name="T23" fmla="*/ 88280 h 2624"/>
                <a:gd name="T24" fmla="*/ 1297633 w 2130"/>
                <a:gd name="T25" fmla="*/ 0 h 2624"/>
                <a:gd name="T26" fmla="*/ 1613960 w 2130"/>
                <a:gd name="T27" fmla="*/ 35312 h 2624"/>
                <a:gd name="T28" fmla="*/ 1840238 w 2130"/>
                <a:gd name="T29" fmla="*/ 136835 h 2624"/>
                <a:gd name="T30" fmla="*/ 2005328 w 2130"/>
                <a:gd name="T31" fmla="*/ 186493 h 2624"/>
                <a:gd name="T32" fmla="*/ 2149637 w 2130"/>
                <a:gd name="T33" fmla="*/ 441402 h 2624"/>
                <a:gd name="T34" fmla="*/ 2232760 w 2130"/>
                <a:gd name="T35" fmla="*/ 704037 h 2624"/>
                <a:gd name="T36" fmla="*/ 2282402 w 2130"/>
                <a:gd name="T37" fmla="*/ 802249 h 2624"/>
                <a:gd name="T38" fmla="*/ 2334354 w 2130"/>
                <a:gd name="T39" fmla="*/ 885012 h 2624"/>
                <a:gd name="T40" fmla="*/ 2293947 w 2130"/>
                <a:gd name="T41" fmla="*/ 1037296 h 2624"/>
                <a:gd name="T42" fmla="*/ 2252386 w 2130"/>
                <a:gd name="T43" fmla="*/ 1135508 h 2624"/>
                <a:gd name="T44" fmla="*/ 2386306 w 2130"/>
                <a:gd name="T45" fmla="*/ 1370555 h 2624"/>
                <a:gd name="T46" fmla="*/ 2459038 w 2130"/>
                <a:gd name="T47" fmla="*/ 1561461 h 2624"/>
                <a:gd name="T48" fmla="*/ 2355134 w 2130"/>
                <a:gd name="T49" fmla="*/ 1626568 h 2624"/>
                <a:gd name="T50" fmla="*/ 2252386 w 2130"/>
                <a:gd name="T51" fmla="*/ 1685054 h 2624"/>
                <a:gd name="T52" fmla="*/ 2218906 w 2130"/>
                <a:gd name="T53" fmla="*/ 1846166 h 2624"/>
                <a:gd name="T54" fmla="*/ 2208516 w 2130"/>
                <a:gd name="T55" fmla="*/ 1927825 h 2624"/>
                <a:gd name="T56" fmla="*/ 2191199 w 2130"/>
                <a:gd name="T57" fmla="*/ 1945481 h 2624"/>
                <a:gd name="T58" fmla="*/ 2183117 w 2130"/>
                <a:gd name="T59" fmla="*/ 2012795 h 2624"/>
                <a:gd name="T60" fmla="*/ 2105767 w 2130"/>
                <a:gd name="T61" fmla="*/ 2064660 h 2624"/>
                <a:gd name="T62" fmla="*/ 2098840 w 2130"/>
                <a:gd name="T63" fmla="*/ 2220254 h 2624"/>
                <a:gd name="T64" fmla="*/ 2063052 w 2130"/>
                <a:gd name="T65" fmla="*/ 2301914 h 2624"/>
                <a:gd name="T66" fmla="*/ 1973002 w 2130"/>
                <a:gd name="T67" fmla="*/ 2395712 h 2624"/>
                <a:gd name="T68" fmla="*/ 1825229 w 2130"/>
                <a:gd name="T69" fmla="*/ 2414472 h 2624"/>
                <a:gd name="T70" fmla="*/ 1702855 w 2130"/>
                <a:gd name="T71" fmla="*/ 2367021 h 2624"/>
                <a:gd name="T72" fmla="*/ 1473114 w 2130"/>
                <a:gd name="T73" fmla="*/ 2277637 h 2624"/>
                <a:gd name="T74" fmla="*/ 1394609 w 2130"/>
                <a:gd name="T75" fmla="*/ 2374745 h 2624"/>
                <a:gd name="T76" fmla="*/ 1347276 w 2130"/>
                <a:gd name="T77" fmla="*/ 2483992 h 2624"/>
                <a:gd name="T78" fmla="*/ 1264153 w 2130"/>
                <a:gd name="T79" fmla="*/ 2735592 h 2624"/>
                <a:gd name="T80" fmla="*/ 1199503 w 2130"/>
                <a:gd name="T81" fmla="*/ 2845942 h 2624"/>
                <a:gd name="T82" fmla="*/ 1185649 w 2130"/>
                <a:gd name="T83" fmla="*/ 2862495 h 2624"/>
                <a:gd name="T84" fmla="*/ 1172949 w 2130"/>
                <a:gd name="T85" fmla="*/ 2871323 h 26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30"/>
                <a:gd name="T130" fmla="*/ 0 h 2624"/>
                <a:gd name="T131" fmla="*/ 2130 w 2130"/>
                <a:gd name="T132" fmla="*/ 2624 h 26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30" h="2624">
                  <a:moveTo>
                    <a:pt x="968" y="2624"/>
                  </a:moveTo>
                  <a:lnTo>
                    <a:pt x="930" y="2622"/>
                  </a:lnTo>
                  <a:lnTo>
                    <a:pt x="881" y="2617"/>
                  </a:lnTo>
                  <a:lnTo>
                    <a:pt x="774" y="2526"/>
                  </a:lnTo>
                  <a:lnTo>
                    <a:pt x="668" y="2470"/>
                  </a:lnTo>
                  <a:lnTo>
                    <a:pt x="489" y="2357"/>
                  </a:lnTo>
                  <a:lnTo>
                    <a:pt x="258" y="2265"/>
                  </a:lnTo>
                  <a:lnTo>
                    <a:pt x="132" y="2248"/>
                  </a:lnTo>
                  <a:lnTo>
                    <a:pt x="112" y="2148"/>
                  </a:lnTo>
                  <a:lnTo>
                    <a:pt x="150" y="2079"/>
                  </a:lnTo>
                  <a:lnTo>
                    <a:pt x="195" y="1918"/>
                  </a:lnTo>
                  <a:lnTo>
                    <a:pt x="275" y="1802"/>
                  </a:lnTo>
                  <a:lnTo>
                    <a:pt x="72" y="1483"/>
                  </a:lnTo>
                  <a:lnTo>
                    <a:pt x="35" y="1388"/>
                  </a:lnTo>
                  <a:lnTo>
                    <a:pt x="25" y="1264"/>
                  </a:lnTo>
                  <a:lnTo>
                    <a:pt x="8" y="1110"/>
                  </a:lnTo>
                  <a:lnTo>
                    <a:pt x="0" y="994"/>
                  </a:lnTo>
                  <a:lnTo>
                    <a:pt x="8" y="782"/>
                  </a:lnTo>
                  <a:lnTo>
                    <a:pt x="98" y="533"/>
                  </a:lnTo>
                  <a:lnTo>
                    <a:pt x="275" y="272"/>
                  </a:lnTo>
                  <a:lnTo>
                    <a:pt x="326" y="210"/>
                  </a:lnTo>
                  <a:lnTo>
                    <a:pt x="371" y="191"/>
                  </a:lnTo>
                  <a:lnTo>
                    <a:pt x="428" y="169"/>
                  </a:lnTo>
                  <a:lnTo>
                    <a:pt x="605" y="80"/>
                  </a:lnTo>
                  <a:lnTo>
                    <a:pt x="704" y="53"/>
                  </a:lnTo>
                  <a:lnTo>
                    <a:pt x="1124" y="0"/>
                  </a:lnTo>
                  <a:lnTo>
                    <a:pt x="1336" y="32"/>
                  </a:lnTo>
                  <a:lnTo>
                    <a:pt x="1398" y="32"/>
                  </a:lnTo>
                  <a:lnTo>
                    <a:pt x="1505" y="76"/>
                  </a:lnTo>
                  <a:lnTo>
                    <a:pt x="1594" y="124"/>
                  </a:lnTo>
                  <a:lnTo>
                    <a:pt x="1675" y="122"/>
                  </a:lnTo>
                  <a:lnTo>
                    <a:pt x="1737" y="169"/>
                  </a:lnTo>
                  <a:lnTo>
                    <a:pt x="1790" y="282"/>
                  </a:lnTo>
                  <a:lnTo>
                    <a:pt x="1862" y="400"/>
                  </a:lnTo>
                  <a:lnTo>
                    <a:pt x="1907" y="558"/>
                  </a:lnTo>
                  <a:lnTo>
                    <a:pt x="1934" y="638"/>
                  </a:lnTo>
                  <a:lnTo>
                    <a:pt x="1951" y="674"/>
                  </a:lnTo>
                  <a:lnTo>
                    <a:pt x="1977" y="727"/>
                  </a:lnTo>
                  <a:lnTo>
                    <a:pt x="2004" y="762"/>
                  </a:lnTo>
                  <a:lnTo>
                    <a:pt x="2022" y="802"/>
                  </a:lnTo>
                  <a:lnTo>
                    <a:pt x="2032" y="863"/>
                  </a:lnTo>
                  <a:lnTo>
                    <a:pt x="1987" y="940"/>
                  </a:lnTo>
                  <a:lnTo>
                    <a:pt x="1969" y="995"/>
                  </a:lnTo>
                  <a:lnTo>
                    <a:pt x="1951" y="1029"/>
                  </a:lnTo>
                  <a:lnTo>
                    <a:pt x="2004" y="1117"/>
                  </a:lnTo>
                  <a:lnTo>
                    <a:pt x="2067" y="1242"/>
                  </a:lnTo>
                  <a:lnTo>
                    <a:pt x="2120" y="1339"/>
                  </a:lnTo>
                  <a:lnTo>
                    <a:pt x="2130" y="1415"/>
                  </a:lnTo>
                  <a:lnTo>
                    <a:pt x="2100" y="1458"/>
                  </a:lnTo>
                  <a:lnTo>
                    <a:pt x="2040" y="1474"/>
                  </a:lnTo>
                  <a:lnTo>
                    <a:pt x="1977" y="1483"/>
                  </a:lnTo>
                  <a:lnTo>
                    <a:pt x="1951" y="1527"/>
                  </a:lnTo>
                  <a:lnTo>
                    <a:pt x="1929" y="1632"/>
                  </a:lnTo>
                  <a:lnTo>
                    <a:pt x="1922" y="1673"/>
                  </a:lnTo>
                  <a:lnTo>
                    <a:pt x="1934" y="1708"/>
                  </a:lnTo>
                  <a:lnTo>
                    <a:pt x="1913" y="1747"/>
                  </a:lnTo>
                  <a:lnTo>
                    <a:pt x="1876" y="1746"/>
                  </a:lnTo>
                  <a:lnTo>
                    <a:pt x="1898" y="1763"/>
                  </a:lnTo>
                  <a:lnTo>
                    <a:pt x="1915" y="1798"/>
                  </a:lnTo>
                  <a:lnTo>
                    <a:pt x="1891" y="1824"/>
                  </a:lnTo>
                  <a:lnTo>
                    <a:pt x="1837" y="1841"/>
                  </a:lnTo>
                  <a:lnTo>
                    <a:pt x="1824" y="1871"/>
                  </a:lnTo>
                  <a:lnTo>
                    <a:pt x="1824" y="1969"/>
                  </a:lnTo>
                  <a:lnTo>
                    <a:pt x="1818" y="2012"/>
                  </a:lnTo>
                  <a:lnTo>
                    <a:pt x="1805" y="2047"/>
                  </a:lnTo>
                  <a:lnTo>
                    <a:pt x="1787" y="2086"/>
                  </a:lnTo>
                  <a:lnTo>
                    <a:pt x="1767" y="2137"/>
                  </a:lnTo>
                  <a:lnTo>
                    <a:pt x="1709" y="2171"/>
                  </a:lnTo>
                  <a:lnTo>
                    <a:pt x="1642" y="2186"/>
                  </a:lnTo>
                  <a:lnTo>
                    <a:pt x="1581" y="2188"/>
                  </a:lnTo>
                  <a:lnTo>
                    <a:pt x="1529" y="2169"/>
                  </a:lnTo>
                  <a:lnTo>
                    <a:pt x="1475" y="2145"/>
                  </a:lnTo>
                  <a:lnTo>
                    <a:pt x="1375" y="2080"/>
                  </a:lnTo>
                  <a:lnTo>
                    <a:pt x="1276" y="2064"/>
                  </a:lnTo>
                  <a:lnTo>
                    <a:pt x="1228" y="2100"/>
                  </a:lnTo>
                  <a:lnTo>
                    <a:pt x="1208" y="2152"/>
                  </a:lnTo>
                  <a:lnTo>
                    <a:pt x="1188" y="2196"/>
                  </a:lnTo>
                  <a:lnTo>
                    <a:pt x="1167" y="2251"/>
                  </a:lnTo>
                  <a:lnTo>
                    <a:pt x="1147" y="2344"/>
                  </a:lnTo>
                  <a:lnTo>
                    <a:pt x="1095" y="2479"/>
                  </a:lnTo>
                  <a:lnTo>
                    <a:pt x="1059" y="2551"/>
                  </a:lnTo>
                  <a:lnTo>
                    <a:pt x="1039" y="2579"/>
                  </a:lnTo>
                  <a:lnTo>
                    <a:pt x="1030" y="2592"/>
                  </a:lnTo>
                  <a:lnTo>
                    <a:pt x="1027" y="2594"/>
                  </a:lnTo>
                  <a:lnTo>
                    <a:pt x="1025" y="2599"/>
                  </a:lnTo>
                  <a:lnTo>
                    <a:pt x="1016" y="2602"/>
                  </a:lnTo>
                  <a:lnTo>
                    <a:pt x="968" y="2624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4278" y="1846"/>
              <a:ext cx="1087" cy="41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46038" rIns="0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rgbClr val="FFFFFF"/>
                  </a:solidFill>
                </a:rPr>
                <a:t>Воспринимаемая информация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504" y="1878"/>
              <a:ext cx="1102" cy="361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rgbClr val="FFFFFF"/>
                  </a:solidFill>
                </a:rPr>
                <a:t>Передаваемая информация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700" y="2067"/>
              <a:ext cx="604" cy="3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2700" y="2070"/>
              <a:ext cx="109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081" y="2070"/>
              <a:ext cx="235" cy="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870" y="1514"/>
              <a:ext cx="224" cy="120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A281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414142"/>
                  </a:solidFill>
                </a:rPr>
                <a:t>Ф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414142"/>
                  </a:solidFill>
                </a:rPr>
                <a:t>И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414142"/>
                  </a:solidFill>
                </a:rPr>
                <a:t>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414142"/>
                  </a:solidFill>
                </a:rPr>
                <a:t>Ь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414142"/>
                  </a:solidFill>
                </a:rPr>
                <a:t>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414142"/>
                  </a:solidFill>
                </a:rPr>
                <a:t>Р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srgbClr val="414142"/>
                  </a:solidFill>
                </a:rPr>
                <a:t>Ы</a:t>
              </a:r>
            </a:p>
          </p:txBody>
        </p:sp>
      </p:grp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69776" y="1628800"/>
            <a:ext cx="8604448" cy="8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Вы должны уметь ответить на </a:t>
            </a:r>
            <a:r>
              <a:rPr lang="ru-RU" sz="2400" dirty="0" err="1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сутевые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 вопросы, доступно разъяснить что вы хотите и что нужно делать. При этом </a:t>
            </a: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не плодить лишних сущностей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125" y="4727502"/>
            <a:ext cx="7738301" cy="68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Если то, что вы предлагаете слишком кардинально, то потребуется </a:t>
            </a: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время на «проживание» и осознание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492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Методы преодоления сопротивления:</a:t>
            </a:r>
            <a:br>
              <a:rPr lang="ru-RU" dirty="0"/>
            </a:br>
            <a:r>
              <a:rPr lang="ru-RU" sz="2000" i="1" dirty="0"/>
              <a:t>5. Правильно выбирай ЛИН-проекты</a:t>
            </a:r>
            <a:endParaRPr lang="ru-RU" sz="2800" i="1" dirty="0"/>
          </a:p>
        </p:txBody>
      </p:sp>
      <p:pic>
        <p:nvPicPr>
          <p:cNvPr id="3" name="Picture 3" descr="C:\Users\2\Documents\+ HELP\+ Pics\Картинки\42-1777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355" y="3737441"/>
            <a:ext cx="919319" cy="13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2651" y="1812824"/>
            <a:ext cx="68047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Границы проекта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Фокусирование на проблеме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Подлинная суть решаемых проблем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Проект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по силам</a:t>
            </a: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соответствует вашему авторитету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зона личного контроля;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методическая сложность;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трудоемкость;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готовность среды;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уровень радикальности необходимых изменений;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личные риски при </a:t>
            </a:r>
            <a:r>
              <a:rPr lang="ru-RU" sz="2000" dirty="0" err="1">
                <a:solidFill>
                  <a:srgbClr val="414142"/>
                </a:solidFill>
                <a:latin typeface="Calibri" panose="020F0502020204030204" pitchFamily="34" charset="0"/>
              </a:rPr>
              <a:t>недостижении</a:t>
            </a: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 результата.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solidFill>
                  <a:srgbClr val="414142"/>
                </a:solidFill>
                <a:latin typeface="Calibri" panose="020F0502020204030204" pitchFamily="34" charset="0"/>
              </a:rPr>
              <a:t>Быстрый результат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5277" y="119675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В паспорте ЛИН – проекта уже написана вся его судьба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712" y="564854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Работа в процессе и его улучшение процесса – разные задачи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85547"/>
            <a:ext cx="296451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7689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229200"/>
            <a:ext cx="7128792" cy="790575"/>
          </a:xfrm>
        </p:spPr>
        <p:txBody>
          <a:bodyPr/>
          <a:lstStyle/>
          <a:p>
            <a:pPr algn="r"/>
            <a:r>
              <a:rPr lang="ru-RU" sz="3200" dirty="0"/>
              <a:t>Что сегодня я сделал для улучшения своего процесса?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33328"/>
            <a:ext cx="3384376" cy="16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2506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Природа сопротивления изменениям</a:t>
            </a:r>
            <a:endParaRPr lang="ru-RU" sz="2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30911" y="50131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Три лягушки сидели на берегу пруда. Одна из них решила прыгнуть в пруд. Сколько лягушек осталось на берегу?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1451042"/>
            <a:ext cx="8207375" cy="4210206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Изучите природу сопротивления:</a:t>
            </a:r>
          </a:p>
          <a:p>
            <a:r>
              <a:rPr lang="ru-RU" sz="2400" dirty="0">
                <a:solidFill>
                  <a:srgbClr val="414142"/>
                </a:solidFill>
                <a:latin typeface="Calibri" panose="020F0502020204030204" pitchFamily="34" charset="0"/>
              </a:rPr>
              <a:t>При каких условиях внешней среды это происходит? </a:t>
            </a:r>
          </a:p>
          <a:p>
            <a:r>
              <a:rPr lang="ru-RU" sz="2400" dirty="0">
                <a:solidFill>
                  <a:srgbClr val="414142"/>
                </a:solidFill>
                <a:latin typeface="Calibri" panose="020F0502020204030204" pitchFamily="34" charset="0"/>
              </a:rPr>
              <a:t>Как именно выражается сопротивление?</a:t>
            </a:r>
          </a:p>
          <a:p>
            <a:r>
              <a:rPr lang="ru-RU" sz="2400" dirty="0">
                <a:solidFill>
                  <a:srgbClr val="414142"/>
                </a:solidFill>
                <a:latin typeface="Calibri" panose="020F0502020204030204" pitchFamily="34" charset="0"/>
              </a:rPr>
              <a:t>Каковы запускающие события?</a:t>
            </a:r>
          </a:p>
          <a:p>
            <a:r>
              <a:rPr lang="ru-RU" sz="2400" dirty="0">
                <a:solidFill>
                  <a:srgbClr val="414142"/>
                </a:solidFill>
                <a:latin typeface="Calibri" panose="020F0502020204030204" pitchFamily="34" charset="0"/>
              </a:rPr>
              <a:t>К чему это приводит?</a:t>
            </a:r>
          </a:p>
          <a:p>
            <a:r>
              <a:rPr lang="ru-RU" sz="2400" dirty="0">
                <a:solidFill>
                  <a:srgbClr val="414142"/>
                </a:solidFill>
                <a:latin typeface="Calibri" panose="020F0502020204030204" pitchFamily="34" charset="0"/>
              </a:rPr>
              <a:t>Кто сопротивляется?</a:t>
            </a:r>
          </a:p>
          <a:p>
            <a:r>
              <a:rPr lang="ru-RU" sz="2400" dirty="0">
                <a:solidFill>
                  <a:srgbClr val="414142"/>
                </a:solidFill>
                <a:latin typeface="Calibri" panose="020F0502020204030204" pitchFamily="34" charset="0"/>
              </a:rPr>
              <a:t>…</a:t>
            </a:r>
          </a:p>
          <a:p>
            <a:pPr marL="0" indent="0">
              <a:buFontTx/>
              <a:buNone/>
            </a:pPr>
            <a:endParaRPr lang="ru-RU" dirty="0">
              <a:solidFill>
                <a:srgbClr val="414142"/>
              </a:solidFill>
            </a:endParaRPr>
          </a:p>
        </p:txBody>
      </p:sp>
      <p:pic>
        <p:nvPicPr>
          <p:cNvPr id="10" name="Picture 6" descr="0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2924944"/>
            <a:ext cx="1584176" cy="181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9718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Природа сопротивления изменениям</a:t>
            </a:r>
            <a:endParaRPr lang="ru-RU" sz="28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0383" y="1473773"/>
            <a:ext cx="38941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4013" indent="-354013" algn="just" eaLnBrk="0" hangingPunct="0"/>
            <a:r>
              <a:rPr lang="ru-RU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Степень сопротивления зависит от </a:t>
            </a:r>
            <a:r>
              <a:rPr lang="ru-RU" sz="2200" b="1" dirty="0">
                <a:solidFill>
                  <a:srgbClr val="1081C6"/>
                </a:solidFill>
                <a:latin typeface="Calibri" pitchFamily="34" charset="0"/>
                <a:cs typeface="Calibri" pitchFamily="34" charset="0"/>
              </a:rPr>
              <a:t>значительности внутренних изменений</a:t>
            </a:r>
            <a:r>
              <a:rPr lang="ru-RU" sz="2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которые человеку необходимо совершить. </a:t>
            </a:r>
          </a:p>
        </p:txBody>
      </p:sp>
      <p:pic>
        <p:nvPicPr>
          <p:cNvPr id="9" name="Picture 8" descr="42-15242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643314"/>
            <a:ext cx="28209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285720" y="1500174"/>
            <a:ext cx="5099050" cy="3544887"/>
            <a:chOff x="234" y="1473"/>
            <a:chExt cx="3212" cy="2233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42" y="3519"/>
              <a:ext cx="2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738" y="1484"/>
              <a:ext cx="0" cy="2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Прямоугольник 7"/>
            <p:cNvSpPr>
              <a:spLocks noChangeArrowheads="1"/>
            </p:cNvSpPr>
            <p:nvPr/>
          </p:nvSpPr>
          <p:spPr bwMode="auto">
            <a:xfrm>
              <a:off x="234" y="1473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solidFill>
                    <a:prstClr val="black"/>
                  </a:solidFill>
                </a:rPr>
                <a:t>Время</a:t>
              </a:r>
              <a:endParaRPr lang="ru-RU" sz="1400">
                <a:solidFill>
                  <a:srgbClr val="1081C6"/>
                </a:solidFill>
              </a:endParaRPr>
            </a:p>
          </p:txBody>
        </p:sp>
        <p:sp>
          <p:nvSpPr>
            <p:cNvPr id="14" name="Прямоугольник 7"/>
            <p:cNvSpPr>
              <a:spLocks noChangeArrowheads="1"/>
            </p:cNvSpPr>
            <p:nvPr/>
          </p:nvSpPr>
          <p:spPr bwMode="auto">
            <a:xfrm>
              <a:off x="2828" y="3514"/>
              <a:ext cx="6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>
                  <a:solidFill>
                    <a:prstClr val="black"/>
                  </a:solidFill>
                </a:rPr>
                <a:t>Усилия</a:t>
              </a:r>
              <a:endParaRPr lang="ru-RU" sz="1400">
                <a:solidFill>
                  <a:srgbClr val="1081C6"/>
                </a:solidFill>
              </a:endParaRPr>
            </a:p>
          </p:txBody>
        </p:sp>
        <p:sp>
          <p:nvSpPr>
            <p:cNvPr id="15" name="Arc 15"/>
            <p:cNvSpPr>
              <a:spLocks/>
            </p:cNvSpPr>
            <p:nvPr/>
          </p:nvSpPr>
          <p:spPr bwMode="auto">
            <a:xfrm>
              <a:off x="723" y="2216"/>
              <a:ext cx="1607" cy="129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A281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Arc 16"/>
            <p:cNvSpPr>
              <a:spLocks/>
            </p:cNvSpPr>
            <p:nvPr/>
          </p:nvSpPr>
          <p:spPr bwMode="auto">
            <a:xfrm>
              <a:off x="745" y="1667"/>
              <a:ext cx="2188" cy="183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A281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Arc 17"/>
            <p:cNvSpPr>
              <a:spLocks/>
            </p:cNvSpPr>
            <p:nvPr/>
          </p:nvSpPr>
          <p:spPr bwMode="auto">
            <a:xfrm>
              <a:off x="731" y="2757"/>
              <a:ext cx="1050" cy="76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A281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Прямоугольник 7"/>
            <p:cNvSpPr>
              <a:spLocks noChangeArrowheads="1"/>
            </p:cNvSpPr>
            <p:nvPr/>
          </p:nvSpPr>
          <p:spPr bwMode="auto">
            <a:xfrm>
              <a:off x="857" y="3094"/>
              <a:ext cx="6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1081C6"/>
                  </a:solidFill>
                </a:rPr>
                <a:t>Стандарты</a:t>
              </a:r>
            </a:p>
            <a:p>
              <a:pPr algn="ctr"/>
              <a:r>
                <a:rPr lang="ru-RU" sz="1200" b="1" dirty="0">
                  <a:solidFill>
                    <a:srgbClr val="1081C6"/>
                  </a:solidFill>
                </a:rPr>
                <a:t>Методы</a:t>
              </a:r>
            </a:p>
          </p:txBody>
        </p:sp>
        <p:sp>
          <p:nvSpPr>
            <p:cNvPr id="19" name="Прямоугольник 7"/>
            <p:cNvSpPr>
              <a:spLocks noChangeArrowheads="1"/>
            </p:cNvSpPr>
            <p:nvPr/>
          </p:nvSpPr>
          <p:spPr bwMode="auto">
            <a:xfrm>
              <a:off x="1325" y="2643"/>
              <a:ext cx="6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1081C6"/>
                  </a:solidFill>
                </a:rPr>
                <a:t>Статус</a:t>
              </a:r>
            </a:p>
            <a:p>
              <a:pPr algn="ctr"/>
              <a:r>
                <a:rPr lang="ru-RU" sz="1200" b="1" dirty="0">
                  <a:solidFill>
                    <a:srgbClr val="1081C6"/>
                  </a:solidFill>
                </a:rPr>
                <a:t>Структура</a:t>
              </a:r>
            </a:p>
          </p:txBody>
        </p:sp>
        <p:sp>
          <p:nvSpPr>
            <p:cNvPr id="20" name="Прямоугольник 7"/>
            <p:cNvSpPr>
              <a:spLocks noChangeArrowheads="1"/>
            </p:cNvSpPr>
            <p:nvPr/>
          </p:nvSpPr>
          <p:spPr bwMode="auto">
            <a:xfrm>
              <a:off x="1778" y="2275"/>
              <a:ext cx="6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1081C6"/>
                  </a:solidFill>
                </a:rPr>
                <a:t>Интересы</a:t>
              </a:r>
            </a:p>
            <a:p>
              <a:pPr algn="ctr"/>
              <a:r>
                <a:rPr lang="ru-RU" sz="1200" b="1" dirty="0">
                  <a:solidFill>
                    <a:srgbClr val="1081C6"/>
                  </a:solidFill>
                </a:rPr>
                <a:t>Ценности</a:t>
              </a:r>
            </a:p>
          </p:txBody>
        </p:sp>
      </p:grpSp>
      <p:sp>
        <p:nvSpPr>
          <p:cNvPr id="21" name="Прямоугольник 7"/>
          <p:cNvSpPr>
            <a:spLocks noChangeArrowheads="1"/>
          </p:cNvSpPr>
          <p:nvPr/>
        </p:nvSpPr>
        <p:spPr bwMode="auto">
          <a:xfrm>
            <a:off x="500034" y="5572140"/>
            <a:ext cx="820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Изменения это потеря </a:t>
            </a: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«зоны комфорта»</a:t>
            </a:r>
          </a:p>
        </p:txBody>
      </p:sp>
    </p:spTree>
    <p:extLst>
      <p:ext uri="{BB962C8B-B14F-4D97-AF65-F5344CB8AC3E}">
        <p14:creationId xmlns:p14="http://schemas.microsoft.com/office/powerpoint/2010/main" val="13902789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Форма проявления сопротивлений</a:t>
            </a:r>
            <a:endParaRPr lang="ru-RU" sz="2800" dirty="0"/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2771799" y="3124071"/>
            <a:ext cx="54460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marR="0" lvl="0" indent="-35401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srgbClr val="1081C6"/>
                </a:solidFill>
                <a:latin typeface="Calibri"/>
              </a:rPr>
              <a:t>Активное сопротивление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–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открытое выступление против перемен с наличием определенной  позиции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Рисунок 5" descr="pe01579_[1]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34939"/>
            <a:ext cx="1711275" cy="121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657712" y="4941798"/>
            <a:ext cx="8074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Необходимо перевести пассивное сопротивление в активное через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</a:rPr>
              <a:t>позитивный конфликт</a:t>
            </a: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5" y="3040159"/>
            <a:ext cx="13681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323528" y="1412776"/>
            <a:ext cx="6264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indent="-354013" algn="just"/>
            <a:r>
              <a:rPr lang="ru-RU" sz="2400" b="1" i="1" dirty="0">
                <a:solidFill>
                  <a:srgbClr val="1081C6"/>
                </a:solidFill>
                <a:latin typeface="Calibri"/>
              </a:rPr>
              <a:t>Пассивное сопротивление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– </a:t>
            </a:r>
            <a:r>
              <a:rPr lang="ru-RU" sz="2400" dirty="0">
                <a:solidFill>
                  <a:srgbClr val="000000"/>
                </a:solidFill>
                <a:latin typeface="Calibri"/>
              </a:rPr>
              <a:t>скрытое противодействие через саботаж, показуху и замалчивание проблем, желание решать проблемы чужими руками.</a:t>
            </a:r>
          </a:p>
        </p:txBody>
      </p:sp>
    </p:spTree>
    <p:extLst>
      <p:ext uri="{BB962C8B-B14F-4D97-AF65-F5344CB8AC3E}">
        <p14:creationId xmlns:p14="http://schemas.microsoft.com/office/powerpoint/2010/main" val="39310424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Польза от сопротивлений</a:t>
            </a:r>
            <a:endParaRPr lang="ru-RU" sz="28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1560" y="1351526"/>
            <a:ext cx="5400600" cy="2295054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65125" indent="-365125" algn="just">
              <a:buFontTx/>
              <a:buNone/>
            </a:pPr>
            <a:r>
              <a:rPr lang="ru-RU" sz="2400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Здоровое сопротивление</a:t>
            </a:r>
            <a:r>
              <a:rPr lang="ru-RU" sz="24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– тест на зрелость подходов, команды и способов внедрения. Э</a:t>
            </a:r>
            <a:r>
              <a:rPr lang="ru-RU" sz="2400" kern="0" dirty="0">
                <a:latin typeface="Calibri" panose="020F0502020204030204" pitchFamily="34" charset="0"/>
              </a:rPr>
              <a:t>то </a:t>
            </a:r>
            <a:r>
              <a:rPr lang="ru-RU" sz="2400" b="1" kern="0" dirty="0">
                <a:solidFill>
                  <a:srgbClr val="0070C0"/>
                </a:solidFill>
                <a:latin typeface="Calibri" panose="020F0502020204030204" pitchFamily="34" charset="0"/>
              </a:rPr>
              <a:t>повод</a:t>
            </a:r>
            <a:r>
              <a:rPr lang="ru-RU" sz="2400" kern="0" dirty="0">
                <a:latin typeface="Calibri" panose="020F0502020204030204" pitchFamily="34" charset="0"/>
              </a:rPr>
              <a:t> поправить программу действий, гасить здоровое сопротивление не целесообразно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77" y="1844824"/>
            <a:ext cx="1872208" cy="130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 bwMode="auto">
          <a:xfrm>
            <a:off x="2555776" y="4250147"/>
            <a:ext cx="6264696" cy="17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fontAlgn="base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fontAlgn="base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892175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5125" indent="-365125" algn="just">
              <a:buFontTx/>
              <a:buNone/>
            </a:pPr>
            <a:r>
              <a:rPr lang="ru-RU" sz="2400" b="1" i="1" dirty="0">
                <a:solidFill>
                  <a:srgbClr val="1081C6"/>
                </a:solidFill>
                <a:latin typeface="Calibri" pitchFamily="34" charset="0"/>
                <a:cs typeface="Calibri" pitchFamily="34" charset="0"/>
              </a:rPr>
              <a:t>Нездоровое сопротивление 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– порождение лени, страхов, комплексов, злого умысла или отсутствия энергии и мозгов. Смело подавляйте его, если не можете – уходите из зоны активности.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221088"/>
            <a:ext cx="1561901" cy="177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0424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Чему сопротивляются при </a:t>
            </a:r>
            <a:br>
              <a:rPr lang="ru-RU" dirty="0"/>
            </a:br>
            <a:r>
              <a:rPr lang="ru-RU" dirty="0"/>
              <a:t>проведении </a:t>
            </a:r>
            <a:r>
              <a:rPr lang="ru-RU" dirty="0" err="1"/>
              <a:t>лин</a:t>
            </a:r>
            <a:r>
              <a:rPr lang="ru-RU" dirty="0"/>
              <a:t>-изменений</a:t>
            </a:r>
            <a:endParaRPr lang="ru-RU" sz="28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47983" y="1412776"/>
            <a:ext cx="8029808" cy="4464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0225" indent="-530225" algn="just"/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Никто не сопротивляется сути </a:t>
            </a:r>
            <a:r>
              <a:rPr lang="ru-RU" sz="2400" dirty="0" err="1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лин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-изменений,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основа сопротивления -  методы внедрения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530225" indent="-530225" algn="just"/>
            <a:endParaRPr lang="ru-RU" sz="800" dirty="0">
              <a:solidFill>
                <a:srgbClr val="414142"/>
              </a:solidFill>
              <a:latin typeface="Calibri" pitchFamily="34" charset="0"/>
              <a:cs typeface="Calibri" pitchFamily="34" charset="0"/>
            </a:endParaRPr>
          </a:p>
          <a:p>
            <a:pPr marL="811213" indent="-546100" algn="just"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Непоследовательность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, методические «метания»</a:t>
            </a:r>
            <a:endParaRPr lang="ru-RU" sz="2000" dirty="0">
              <a:solidFill>
                <a:srgbClr val="414142"/>
              </a:solidFill>
              <a:latin typeface="Calibri" pitchFamily="34" charset="0"/>
              <a:cs typeface="Calibri" pitchFamily="34" charset="0"/>
            </a:endParaRPr>
          </a:p>
          <a:p>
            <a:pPr marL="811213" indent="-546100" algn="just">
              <a:buFont typeface="+mj-lt"/>
              <a:buAutoNum type="arabicPeriod"/>
            </a:pPr>
            <a:endParaRPr lang="ru-RU" sz="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indent="-546100" algn="just"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Неспособность учесть специфику</a:t>
            </a:r>
            <a:endParaRPr lang="ru-RU" sz="2000" dirty="0">
              <a:solidFill>
                <a:srgbClr val="414142"/>
              </a:solidFill>
              <a:latin typeface="Calibri" pitchFamily="34" charset="0"/>
              <a:cs typeface="Calibri" pitchFamily="34" charset="0"/>
            </a:endParaRPr>
          </a:p>
          <a:p>
            <a:pPr marL="811213" indent="-546100" algn="just">
              <a:buFont typeface="+mj-lt"/>
              <a:buAutoNum type="arabicPeriod"/>
            </a:pPr>
            <a:endParaRPr lang="ru-RU" sz="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indent="-546100" algn="just"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«Пустой прикуп» 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- создание излишних ожиданий</a:t>
            </a:r>
          </a:p>
          <a:p>
            <a:pPr marL="811213" indent="-546100" algn="just">
              <a:buFont typeface="+mj-lt"/>
              <a:buAutoNum type="arabicPeriod"/>
            </a:pPr>
            <a:endParaRPr lang="ru-RU" sz="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indent="-546100" algn="just"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«Палочный» метод внедрения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, отсутствие диалога</a:t>
            </a:r>
          </a:p>
          <a:p>
            <a:pPr marL="811213" indent="-546100" algn="just">
              <a:buFont typeface="+mj-lt"/>
              <a:buAutoNum type="arabicPeriod"/>
            </a:pPr>
            <a:endParaRPr lang="ru-RU" sz="800" dirty="0">
              <a:solidFill>
                <a:srgbClr val="414142"/>
              </a:solidFill>
              <a:latin typeface="Calibri" pitchFamily="34" charset="0"/>
              <a:cs typeface="Calibri" pitchFamily="34" charset="0"/>
            </a:endParaRPr>
          </a:p>
          <a:p>
            <a:pPr marL="811213" indent="-546100" algn="just">
              <a:buFont typeface="+mj-lt"/>
              <a:buAutoNum type="arabicPeriod"/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«Показушность»</a:t>
            </a:r>
          </a:p>
          <a:p>
            <a:pPr marL="265113" algn="just"/>
            <a:endParaRPr lang="ru-RU" sz="4400" dirty="0">
              <a:solidFill>
                <a:srgbClr val="41414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2651546" cy="190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0424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6463" y="188640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Сопротивление или «руки не доходят»?</a:t>
            </a:r>
            <a:endParaRPr lang="ru-RU" sz="2800" dirty="0"/>
          </a:p>
        </p:txBody>
      </p:sp>
      <p:sp>
        <p:nvSpPr>
          <p:cNvPr id="3" name="Правая фигурная скобка 2"/>
          <p:cNvSpPr/>
          <p:nvPr/>
        </p:nvSpPr>
        <p:spPr bwMode="auto">
          <a:xfrm>
            <a:off x="4798360" y="1925418"/>
            <a:ext cx="576064" cy="1320120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4424" y="3925483"/>
            <a:ext cx="2348402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414142">
                    <a:lumMod val="50000"/>
                  </a:srgbClr>
                </a:solidFill>
              </a:rPr>
              <a:t>«Зона риска»</a:t>
            </a:r>
          </a:p>
        </p:txBody>
      </p:sp>
      <p:graphicFrame>
        <p:nvGraphicFramePr>
          <p:cNvPr id="6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005112"/>
              </p:ext>
            </p:extLst>
          </p:nvPr>
        </p:nvGraphicFramePr>
        <p:xfrm>
          <a:off x="3367266" y="1844824"/>
          <a:ext cx="1655415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авая фигурная скобка 6"/>
          <p:cNvSpPr/>
          <p:nvPr/>
        </p:nvSpPr>
        <p:spPr bwMode="auto">
          <a:xfrm>
            <a:off x="4742180" y="3441213"/>
            <a:ext cx="688424" cy="1331716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 bwMode="auto">
          <a:xfrm>
            <a:off x="4742180" y="4939577"/>
            <a:ext cx="688424" cy="1345520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6020" y="2403890"/>
            <a:ext cx="266429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414142">
                    <a:lumMod val="50000"/>
                  </a:srgbClr>
                </a:solidFill>
              </a:rPr>
              <a:t>«Зона действий»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2330" y="5430749"/>
            <a:ext cx="266429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414142">
                    <a:lumMod val="50000"/>
                  </a:srgbClr>
                </a:solidFill>
              </a:rPr>
              <a:t>«Зона мечтаний»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4210" y="3925483"/>
            <a:ext cx="7920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FA2812"/>
                </a:solidFill>
              </a:rPr>
              <a:t>ЛИН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9966" y="3925483"/>
            <a:ext cx="7920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FA2812"/>
                </a:solidFill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92042" y="5511074"/>
            <a:ext cx="7920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FA2812"/>
                </a:solidFill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9966" y="2420127"/>
            <a:ext cx="792088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FA2812"/>
                </a:solidFill>
              </a:rPr>
              <a:t>?</a:t>
            </a:r>
          </a:p>
        </p:txBody>
      </p:sp>
      <p:sp>
        <p:nvSpPr>
          <p:cNvPr id="15" name="Стрелка вправо 14"/>
          <p:cNvSpPr/>
          <p:nvPr/>
        </p:nvSpPr>
        <p:spPr bwMode="auto">
          <a:xfrm rot="20252328">
            <a:off x="1960300" y="2737590"/>
            <a:ext cx="865704" cy="349679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1926338" y="3925483"/>
            <a:ext cx="865704" cy="349679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 rot="1674225">
            <a:off x="1887607" y="5149966"/>
            <a:ext cx="865704" cy="349679"/>
          </a:xfrm>
          <a:prstGeom prst="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3538" y="1268757"/>
            <a:ext cx="6685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Дневной план мероприятий по приоритетности: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424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Смысловая развилка № 1</a:t>
            </a:r>
            <a:endParaRPr lang="ru-RU" sz="28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10600" y="2252270"/>
            <a:ext cx="60486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8288" indent="-2682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Завлечь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 – соблазнить переменами, зарядить здесь и сейчас, вдохновить на разовый подвиг, «поднять волну». </a:t>
            </a:r>
          </a:p>
          <a:p>
            <a:pPr marL="268288" indent="-268288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414142"/>
              </a:solidFill>
              <a:latin typeface="Calibri" pitchFamily="34" charset="0"/>
              <a:cs typeface="Calibri" pitchFamily="34" charset="0"/>
            </a:endParaRPr>
          </a:p>
          <a:p>
            <a:pPr marL="268288" indent="-2682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Вовлечь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 – удерживать в активном состоянии, вменить в повседневную деловую практику.</a:t>
            </a:r>
          </a:p>
        </p:txBody>
      </p:sp>
      <p:pic>
        <p:nvPicPr>
          <p:cNvPr id="5" name="Picture 2" descr="C:\Documents and Settings\artemiev\Мои документы\М\Остальное\Pics\Картинки\50834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2002" y="2691264"/>
            <a:ext cx="1484698" cy="17509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89876" y="5252219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Как обеспечить необратимость перемен после ухода </a:t>
            </a:r>
            <a:r>
              <a:rPr lang="ru-RU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лин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-лидеров? Никуда не уходить!</a:t>
            </a:r>
          </a:p>
        </p:txBody>
      </p:sp>
    </p:spTree>
    <p:extLst>
      <p:ext uri="{BB962C8B-B14F-4D97-AF65-F5344CB8AC3E}">
        <p14:creationId xmlns:p14="http://schemas.microsoft.com/office/powerpoint/2010/main" val="42688651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631" y="207965"/>
            <a:ext cx="7850066" cy="9620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Смысловая развилка № 2</a:t>
            </a:r>
            <a:endParaRPr lang="ru-RU" sz="2800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39552" y="2132856"/>
            <a:ext cx="6192688" cy="3168352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eaLnBrk="0" fontAlgn="base" hangingPunct="0"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2175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41325" indent="-441325" algn="just">
              <a:buFontTx/>
              <a:buNone/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Сделать самому 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– систематически самому делать работу по </a:t>
            </a:r>
            <a:r>
              <a:rPr lang="ru-RU" sz="2400" dirty="0" err="1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лин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-изменениям за сотрудников.</a:t>
            </a:r>
          </a:p>
          <a:p>
            <a:pPr marL="441325" indent="-441325" algn="just">
              <a:buFontTx/>
              <a:buNone/>
            </a:pPr>
            <a:r>
              <a:rPr lang="ru-RU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Делать так, чтобы было сделано </a:t>
            </a:r>
            <a:r>
              <a:rPr lang="ru-RU" sz="2400" dirty="0">
                <a:solidFill>
                  <a:srgbClr val="414142"/>
                </a:solidFill>
                <a:latin typeface="Calibri" pitchFamily="34" charset="0"/>
                <a:cs typeface="Calibri" pitchFamily="34" charset="0"/>
              </a:rPr>
              <a:t>– создать условия при которых все изменения проводились бы участниками улучшаемого процесса.</a:t>
            </a:r>
          </a:p>
        </p:txBody>
      </p:sp>
      <p:pic>
        <p:nvPicPr>
          <p:cNvPr id="5" name="Picture 2" descr="C:\Documents and Settings\artemiev\Мои документы\М\Остальное\Pics\Картинки\50834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420888"/>
            <a:ext cx="1465362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451" y="5733256"/>
            <a:ext cx="8462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Говорят, во всем виновата «система»… а что это такое?</a:t>
            </a:r>
          </a:p>
        </p:txBody>
      </p:sp>
    </p:spTree>
    <p:extLst>
      <p:ext uri="{BB962C8B-B14F-4D97-AF65-F5344CB8AC3E}">
        <p14:creationId xmlns:p14="http://schemas.microsoft.com/office/powerpoint/2010/main" val="289203916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5Z7qSAWdkKrKYtesOUDnw"/>
</p:tagLst>
</file>

<file path=ppt/theme/theme1.xml><?xml version="1.0" encoding="utf-8"?>
<a:theme xmlns:a="http://schemas.openxmlformats.org/drawingml/2006/main" name="6_Оформление по умолчанию">
  <a:themeElements>
    <a:clrScheme name="6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Оформление по умолчанию">
  <a:themeElements>
    <a:clrScheme name="6_Оформление по умолчанию 5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F6600"/>
      </a:accent1>
      <a:accent2>
        <a:srgbClr val="4596D1"/>
      </a:accent2>
      <a:accent3>
        <a:srgbClr val="FFFFFF"/>
      </a:accent3>
      <a:accent4>
        <a:srgbClr val="363637"/>
      </a:accent4>
      <a:accent5>
        <a:srgbClr val="FFB8AA"/>
      </a:accent5>
      <a:accent6>
        <a:srgbClr val="3E87BD"/>
      </a:accent6>
      <a:hlink>
        <a:srgbClr val="003274"/>
      </a:hlink>
      <a:folHlink>
        <a:srgbClr val="025EA1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3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5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8E5"/>
      </a:accent5>
      <a:accent6>
        <a:srgbClr val="002C68"/>
      </a:accent6>
      <a:hlink>
        <a:srgbClr val="045FA3"/>
      </a:hlink>
      <a:folHlink>
        <a:srgbClr val="6CAEDF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6809</TotalTime>
  <Words>771</Words>
  <Application>Microsoft Office PowerPoint</Application>
  <PresentationFormat>Экран (4:3)</PresentationFormat>
  <Paragraphs>128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Wingdings</vt:lpstr>
      <vt:lpstr>6_Оформление по умолчанию</vt:lpstr>
      <vt:lpstr>15_Оформление по умолчанию</vt:lpstr>
      <vt:lpstr>blank</vt:lpstr>
      <vt:lpstr>think-cell Slide</vt:lpstr>
      <vt:lpstr>Методы преодоления сопротивлений при реализации лин-изменений</vt:lpstr>
      <vt:lpstr>Природа сопротивления изменениям</vt:lpstr>
      <vt:lpstr>Природа сопротивления изменениям</vt:lpstr>
      <vt:lpstr>Форма проявления сопротивлений</vt:lpstr>
      <vt:lpstr>Польза от сопротивлений</vt:lpstr>
      <vt:lpstr>Чему сопротивляются при  проведении лин-изменений</vt:lpstr>
      <vt:lpstr>Сопротивление или «руки не доходят»?</vt:lpstr>
      <vt:lpstr>Смысловая развилка № 1</vt:lpstr>
      <vt:lpstr>Смысловая развилка № 2</vt:lpstr>
      <vt:lpstr>Смысловая развилка № 3</vt:lpstr>
      <vt:lpstr>Вовлекающая формула</vt:lpstr>
      <vt:lpstr>Методы преодоления сопротивления: 1. Снижай «боль изменений»</vt:lpstr>
      <vt:lpstr>Методы преодоления сопротивления: 2. Верь в то, что ты делаешь</vt:lpstr>
      <vt:lpstr>Методы преодоления сопротивления: 3. Сумей обрисовать личную перспективу</vt:lpstr>
      <vt:lpstr>Методы преодоления сопротивления: 4. Умей разъяснить</vt:lpstr>
      <vt:lpstr>Методы преодоления сопротивления: 5. Правильно выбирай ЛИН-проекты</vt:lpstr>
      <vt:lpstr>Что сегодня я сделал для улучшения своего процесса?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artser@rambler.ru</cp:lastModifiedBy>
  <cp:revision>113</cp:revision>
  <dcterms:created xsi:type="dcterms:W3CDTF">2014-04-22T09:33:37Z</dcterms:created>
  <dcterms:modified xsi:type="dcterms:W3CDTF">2020-09-10T13:09:52Z</dcterms:modified>
</cp:coreProperties>
</file>